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3"/>
  </p:notesMasterIdLst>
  <p:sldIdLst>
    <p:sldId id="256" r:id="rId2"/>
    <p:sldId id="257" r:id="rId3"/>
    <p:sldId id="258" r:id="rId4"/>
    <p:sldId id="267" r:id="rId5"/>
    <p:sldId id="260" r:id="rId6"/>
    <p:sldId id="259" r:id="rId7"/>
    <p:sldId id="266" r:id="rId8"/>
    <p:sldId id="268" r:id="rId9"/>
    <p:sldId id="261" r:id="rId10"/>
    <p:sldId id="262" r:id="rId11"/>
    <p:sldId id="263" r:id="rId12"/>
    <p:sldId id="264" r:id="rId13"/>
    <p:sldId id="265"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theme" Target="theme/theme1.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notesMaster" Target="notesMasters/notesMaster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tableStyles" Target="tableStyles.xml" /></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1254C8-D456-4365-B605-94B65424C48C}" type="datetimeFigureOut">
              <a:rPr lang="en-US" smtClean="0"/>
              <a:t>3/11/2023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185192-CE83-4A10-95E2-26E3E7C465C7}" type="slidenum">
              <a:rPr lang="en-US" smtClean="0"/>
              <a:t>‹#›</a:t>
            </a:fld>
            <a:endParaRPr lang="en-US"/>
          </a:p>
        </p:txBody>
      </p:sp>
    </p:spTree>
    <p:extLst>
      <p:ext uri="{BB962C8B-B14F-4D97-AF65-F5344CB8AC3E}">
        <p14:creationId xmlns:p14="http://schemas.microsoft.com/office/powerpoint/2010/main" val="13315045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EE86-AA93-4E8A-96FD-0075E110B8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68CD2D-9897-4247-8749-02B40BAF25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43A665-CBB8-4160-82FA-8DDA0D1C31A2}"/>
              </a:ext>
            </a:extLst>
          </p:cNvPr>
          <p:cNvSpPr>
            <a:spLocks noGrp="1"/>
          </p:cNvSpPr>
          <p:nvPr>
            <p:ph type="dt" sz="half" idx="10"/>
          </p:nvPr>
        </p:nvSpPr>
        <p:spPr/>
        <p:txBody>
          <a:bodyPr/>
          <a:lstStyle/>
          <a:p>
            <a:fld id="{40EF3106-6130-44D9-B9FF-E0BBC41BE30B}" type="datetime1">
              <a:rPr lang="en-US" smtClean="0"/>
              <a:t>3/11/2023</a:t>
            </a:fld>
            <a:endParaRPr lang="en-US"/>
          </a:p>
        </p:txBody>
      </p:sp>
      <p:sp>
        <p:nvSpPr>
          <p:cNvPr id="5" name="Footer Placeholder 4">
            <a:extLst>
              <a:ext uri="{FF2B5EF4-FFF2-40B4-BE49-F238E27FC236}">
                <a16:creationId xmlns:a16="http://schemas.microsoft.com/office/drawing/2014/main" id="{744D17C3-0CBD-4CB3-9B97-B800B21F8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B0874A-ADD8-4A75-B801-9931D92F1715}"/>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148852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EA4F4-9461-4D98-9A80-CB28FA2DA7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888ECD-833F-4D27-B729-76E1CF459C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110BB7-30C7-44B0-849F-7BFA39138029}"/>
              </a:ext>
            </a:extLst>
          </p:cNvPr>
          <p:cNvSpPr>
            <a:spLocks noGrp="1"/>
          </p:cNvSpPr>
          <p:nvPr>
            <p:ph type="dt" sz="half" idx="10"/>
          </p:nvPr>
        </p:nvSpPr>
        <p:spPr/>
        <p:txBody>
          <a:bodyPr/>
          <a:lstStyle/>
          <a:p>
            <a:fld id="{4D103FB0-97AD-47B2-BF36-DC29B6208826}" type="datetime1">
              <a:rPr lang="en-US" smtClean="0"/>
              <a:t>3/11/2023</a:t>
            </a:fld>
            <a:endParaRPr lang="en-US"/>
          </a:p>
        </p:txBody>
      </p:sp>
      <p:sp>
        <p:nvSpPr>
          <p:cNvPr id="5" name="Footer Placeholder 4">
            <a:extLst>
              <a:ext uri="{FF2B5EF4-FFF2-40B4-BE49-F238E27FC236}">
                <a16:creationId xmlns:a16="http://schemas.microsoft.com/office/drawing/2014/main" id="{E99156A6-CFB0-4DE0-AC27-F481366852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CE7432-7505-4429-8F1E-94F095FA5900}"/>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396213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E16399-9A10-4218-B3BF-85E9CE1A2F7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4EAA71-8CFE-4A02-AC52-465CC58549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D7BF9B-6A3B-4EF5-9056-55CD821E48F2}"/>
              </a:ext>
            </a:extLst>
          </p:cNvPr>
          <p:cNvSpPr>
            <a:spLocks noGrp="1"/>
          </p:cNvSpPr>
          <p:nvPr>
            <p:ph type="dt" sz="half" idx="10"/>
          </p:nvPr>
        </p:nvSpPr>
        <p:spPr/>
        <p:txBody>
          <a:bodyPr/>
          <a:lstStyle/>
          <a:p>
            <a:fld id="{50352DA0-EEED-481B-9EE7-64AF98F3B8B3}" type="datetime1">
              <a:rPr lang="en-US" smtClean="0"/>
              <a:t>3/11/2023</a:t>
            </a:fld>
            <a:endParaRPr lang="en-US"/>
          </a:p>
        </p:txBody>
      </p:sp>
      <p:sp>
        <p:nvSpPr>
          <p:cNvPr id="5" name="Footer Placeholder 4">
            <a:extLst>
              <a:ext uri="{FF2B5EF4-FFF2-40B4-BE49-F238E27FC236}">
                <a16:creationId xmlns:a16="http://schemas.microsoft.com/office/drawing/2014/main" id="{1AA293C3-4851-4D91-9762-FABC00AC64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1310FC-D4DC-4EE1-AB38-7687198CC59A}"/>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2843456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58771-C5FD-44BC-9DE7-DB0862E302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D652F0-1E11-4FCF-8728-50B9F4363A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114BB-C67E-4554-97B5-C9D0FCBA7434}"/>
              </a:ext>
            </a:extLst>
          </p:cNvPr>
          <p:cNvSpPr>
            <a:spLocks noGrp="1"/>
          </p:cNvSpPr>
          <p:nvPr>
            <p:ph type="dt" sz="half" idx="10"/>
          </p:nvPr>
        </p:nvSpPr>
        <p:spPr/>
        <p:txBody>
          <a:bodyPr/>
          <a:lstStyle/>
          <a:p>
            <a:fld id="{DE4345D5-617B-4802-964B-23C0EFC80C78}" type="datetime1">
              <a:rPr lang="en-US" smtClean="0"/>
              <a:t>3/11/2023</a:t>
            </a:fld>
            <a:endParaRPr lang="en-US"/>
          </a:p>
        </p:txBody>
      </p:sp>
      <p:sp>
        <p:nvSpPr>
          <p:cNvPr id="5" name="Footer Placeholder 4">
            <a:extLst>
              <a:ext uri="{FF2B5EF4-FFF2-40B4-BE49-F238E27FC236}">
                <a16:creationId xmlns:a16="http://schemas.microsoft.com/office/drawing/2014/main" id="{BB929138-2A62-4035-958A-4F9AD2484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4813E5-5A08-49D5-A72B-AB19950AFFA9}"/>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361578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70FD3-ECC0-4FF8-8150-1ADA41E700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0691A7-A28A-403D-98B9-34C34360A8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AF2AE9-DB0C-435B-A9CE-ACD54EC1749F}"/>
              </a:ext>
            </a:extLst>
          </p:cNvPr>
          <p:cNvSpPr>
            <a:spLocks noGrp="1"/>
          </p:cNvSpPr>
          <p:nvPr>
            <p:ph type="dt" sz="half" idx="10"/>
          </p:nvPr>
        </p:nvSpPr>
        <p:spPr/>
        <p:txBody>
          <a:bodyPr/>
          <a:lstStyle/>
          <a:p>
            <a:fld id="{68744488-10C4-41EB-A90B-D75257B17DC9}" type="datetime1">
              <a:rPr lang="en-US" smtClean="0"/>
              <a:t>3/11/2023</a:t>
            </a:fld>
            <a:endParaRPr lang="en-US"/>
          </a:p>
        </p:txBody>
      </p:sp>
      <p:sp>
        <p:nvSpPr>
          <p:cNvPr id="5" name="Footer Placeholder 4">
            <a:extLst>
              <a:ext uri="{FF2B5EF4-FFF2-40B4-BE49-F238E27FC236}">
                <a16:creationId xmlns:a16="http://schemas.microsoft.com/office/drawing/2014/main" id="{454C2FC1-C698-44D2-8415-4D8C62629A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24C583-CB71-47CB-95B6-5A7AB3CB0B94}"/>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4048240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45A10-9428-4DAE-B690-DC289B8D8F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C12A34-E7ED-4849-962A-ED5F98A912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AF6C0C-33CE-44C8-AAC1-496DB4ECA1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083EE4-CF09-4E31-98C1-4C1B3AD56ED4}"/>
              </a:ext>
            </a:extLst>
          </p:cNvPr>
          <p:cNvSpPr>
            <a:spLocks noGrp="1"/>
          </p:cNvSpPr>
          <p:nvPr>
            <p:ph type="dt" sz="half" idx="10"/>
          </p:nvPr>
        </p:nvSpPr>
        <p:spPr/>
        <p:txBody>
          <a:bodyPr/>
          <a:lstStyle/>
          <a:p>
            <a:fld id="{712EB259-B94F-4EFF-8E9E-4D2064F1963A}" type="datetime1">
              <a:rPr lang="en-US" smtClean="0"/>
              <a:t>3/11/2023</a:t>
            </a:fld>
            <a:endParaRPr lang="en-US"/>
          </a:p>
        </p:txBody>
      </p:sp>
      <p:sp>
        <p:nvSpPr>
          <p:cNvPr id="6" name="Footer Placeholder 5">
            <a:extLst>
              <a:ext uri="{FF2B5EF4-FFF2-40B4-BE49-F238E27FC236}">
                <a16:creationId xmlns:a16="http://schemas.microsoft.com/office/drawing/2014/main" id="{3D4A906A-666A-4FA6-8EB6-8F8F85D669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C8C82B-1EFB-4E58-9CB7-5E86BB7788F5}"/>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304077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31AB4-1925-44FB-A911-847F4F8BB72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5D8200-4541-4774-A46A-5D7CF44A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3B3FBA-DE12-4F6A-9177-5F662D198E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17FAAD-57D4-4E34-8328-7964E7EA4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6F949F-392C-4614-B9B2-467D3B7FAF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B79EED-E4AF-40E4-91B9-C3B635770B78}"/>
              </a:ext>
            </a:extLst>
          </p:cNvPr>
          <p:cNvSpPr>
            <a:spLocks noGrp="1"/>
          </p:cNvSpPr>
          <p:nvPr>
            <p:ph type="dt" sz="half" idx="10"/>
          </p:nvPr>
        </p:nvSpPr>
        <p:spPr/>
        <p:txBody>
          <a:bodyPr/>
          <a:lstStyle/>
          <a:p>
            <a:fld id="{21363BE0-1332-48AF-97B7-AFCA0B091234}" type="datetime1">
              <a:rPr lang="en-US" smtClean="0"/>
              <a:t>3/11/2023</a:t>
            </a:fld>
            <a:endParaRPr lang="en-US"/>
          </a:p>
        </p:txBody>
      </p:sp>
      <p:sp>
        <p:nvSpPr>
          <p:cNvPr id="8" name="Footer Placeholder 7">
            <a:extLst>
              <a:ext uri="{FF2B5EF4-FFF2-40B4-BE49-F238E27FC236}">
                <a16:creationId xmlns:a16="http://schemas.microsoft.com/office/drawing/2014/main" id="{6EAEA5D4-91C5-4AD1-B3C4-0802C1E3BC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4515CE-D3F2-4D98-8EE6-D2F8D14CFF8B}"/>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164862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0A51-42A5-40C0-A4B6-7F0717AEF8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22A130F-C648-4533-9CF3-2AB69AC1DB5B}"/>
              </a:ext>
            </a:extLst>
          </p:cNvPr>
          <p:cNvSpPr>
            <a:spLocks noGrp="1"/>
          </p:cNvSpPr>
          <p:nvPr>
            <p:ph type="dt" sz="half" idx="10"/>
          </p:nvPr>
        </p:nvSpPr>
        <p:spPr/>
        <p:txBody>
          <a:bodyPr/>
          <a:lstStyle/>
          <a:p>
            <a:fld id="{E69654CB-A858-487F-9401-D24A1FE45E70}" type="datetime1">
              <a:rPr lang="en-US" smtClean="0"/>
              <a:t>3/11/2023</a:t>
            </a:fld>
            <a:endParaRPr lang="en-US"/>
          </a:p>
        </p:txBody>
      </p:sp>
      <p:sp>
        <p:nvSpPr>
          <p:cNvPr id="4" name="Footer Placeholder 3">
            <a:extLst>
              <a:ext uri="{FF2B5EF4-FFF2-40B4-BE49-F238E27FC236}">
                <a16:creationId xmlns:a16="http://schemas.microsoft.com/office/drawing/2014/main" id="{4FAA6077-B164-46E0-ACB6-29004E3B1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24F41D-D448-4C93-8166-BC2AEF763655}"/>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256639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7F80F4-E080-46F2-9EE0-90684F71ED89}"/>
              </a:ext>
            </a:extLst>
          </p:cNvPr>
          <p:cNvSpPr>
            <a:spLocks noGrp="1"/>
          </p:cNvSpPr>
          <p:nvPr>
            <p:ph type="dt" sz="half" idx="10"/>
          </p:nvPr>
        </p:nvSpPr>
        <p:spPr/>
        <p:txBody>
          <a:bodyPr/>
          <a:lstStyle/>
          <a:p>
            <a:fld id="{A969ABA3-76E9-4859-AD5C-8941D5C6A8E3}" type="datetime1">
              <a:rPr lang="en-US" smtClean="0"/>
              <a:t>3/11/2023</a:t>
            </a:fld>
            <a:endParaRPr lang="en-US"/>
          </a:p>
        </p:txBody>
      </p:sp>
      <p:sp>
        <p:nvSpPr>
          <p:cNvPr id="3" name="Footer Placeholder 2">
            <a:extLst>
              <a:ext uri="{FF2B5EF4-FFF2-40B4-BE49-F238E27FC236}">
                <a16:creationId xmlns:a16="http://schemas.microsoft.com/office/drawing/2014/main" id="{ECB9E978-0C80-4208-BE90-533FBBB822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FD2BE2-85FF-4A2C-A1F9-4D7BE79AEC63}"/>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3902887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91FBD-6C3F-4872-ABFE-EEB41E668B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294818-0441-447D-A3AB-C1492A457D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6EC2C1-3BA5-4878-AA75-02CAF7246C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533E5A-F269-4092-8BFE-379A92CD838C}"/>
              </a:ext>
            </a:extLst>
          </p:cNvPr>
          <p:cNvSpPr>
            <a:spLocks noGrp="1"/>
          </p:cNvSpPr>
          <p:nvPr>
            <p:ph type="dt" sz="half" idx="10"/>
          </p:nvPr>
        </p:nvSpPr>
        <p:spPr/>
        <p:txBody>
          <a:bodyPr/>
          <a:lstStyle/>
          <a:p>
            <a:fld id="{B313873A-88DE-40C1-8212-3534A2C2134E}" type="datetime1">
              <a:rPr lang="en-US" smtClean="0"/>
              <a:t>3/11/2023</a:t>
            </a:fld>
            <a:endParaRPr lang="en-US"/>
          </a:p>
        </p:txBody>
      </p:sp>
      <p:sp>
        <p:nvSpPr>
          <p:cNvPr id="6" name="Footer Placeholder 5">
            <a:extLst>
              <a:ext uri="{FF2B5EF4-FFF2-40B4-BE49-F238E27FC236}">
                <a16:creationId xmlns:a16="http://schemas.microsoft.com/office/drawing/2014/main" id="{A0FF5379-4365-4C1C-8299-F0324C1AAD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DBC476-90AD-471E-9435-6FD48E36539B}"/>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805619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6FE69-2DA6-455F-958E-2A79E336DE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F6316D-0B95-4281-9C54-6E5B309042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758CEE5-5A71-4E75-B357-2CE6C49ED7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334A38-658F-46C8-9D46-2BDBD630D174}"/>
              </a:ext>
            </a:extLst>
          </p:cNvPr>
          <p:cNvSpPr>
            <a:spLocks noGrp="1"/>
          </p:cNvSpPr>
          <p:nvPr>
            <p:ph type="dt" sz="half" idx="10"/>
          </p:nvPr>
        </p:nvSpPr>
        <p:spPr/>
        <p:txBody>
          <a:bodyPr/>
          <a:lstStyle/>
          <a:p>
            <a:fld id="{74D1E323-AB56-409D-95D8-8CC6AC928E2B}" type="datetime1">
              <a:rPr lang="en-US" smtClean="0"/>
              <a:t>3/11/2023</a:t>
            </a:fld>
            <a:endParaRPr lang="en-US"/>
          </a:p>
        </p:txBody>
      </p:sp>
      <p:sp>
        <p:nvSpPr>
          <p:cNvPr id="6" name="Footer Placeholder 5">
            <a:extLst>
              <a:ext uri="{FF2B5EF4-FFF2-40B4-BE49-F238E27FC236}">
                <a16:creationId xmlns:a16="http://schemas.microsoft.com/office/drawing/2014/main" id="{5CFD9F56-619A-41A4-843E-B1354C4BB4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017A5D-542D-4D6B-AEF1-1311BCF43052}"/>
              </a:ext>
            </a:extLst>
          </p:cNvPr>
          <p:cNvSpPr>
            <a:spLocks noGrp="1"/>
          </p:cNvSpPr>
          <p:nvPr>
            <p:ph type="sldNum" sz="quarter" idx="12"/>
          </p:nvPr>
        </p:nvSpPr>
        <p:spPr/>
        <p:txBody>
          <a:bodyPr/>
          <a:lstStyle/>
          <a:p>
            <a:fld id="{5B030B8D-E765-4C63-AE55-742869199B43}" type="slidenum">
              <a:rPr lang="en-US" smtClean="0"/>
              <a:t>‹#›</a:t>
            </a:fld>
            <a:endParaRPr lang="en-US"/>
          </a:p>
        </p:txBody>
      </p:sp>
    </p:spTree>
    <p:extLst>
      <p:ext uri="{BB962C8B-B14F-4D97-AF65-F5344CB8AC3E}">
        <p14:creationId xmlns:p14="http://schemas.microsoft.com/office/powerpoint/2010/main" val="2352411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DCC006-4DCF-4DAC-8A77-0888F739FB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9FB31B-1BF7-49F7-8B86-AED3A744A6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B78ADC-C476-4D59-AEE8-07AB7AFBCE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85A68B-03C2-432C-9AF1-0602D5C5B23F}" type="datetime1">
              <a:rPr lang="en-US" smtClean="0"/>
              <a:t>3/11/2023</a:t>
            </a:fld>
            <a:endParaRPr lang="en-US"/>
          </a:p>
        </p:txBody>
      </p:sp>
      <p:sp>
        <p:nvSpPr>
          <p:cNvPr id="5" name="Footer Placeholder 4">
            <a:extLst>
              <a:ext uri="{FF2B5EF4-FFF2-40B4-BE49-F238E27FC236}">
                <a16:creationId xmlns:a16="http://schemas.microsoft.com/office/drawing/2014/main" id="{D8A3301D-E33C-45B7-9F64-6AB10450E9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CF1151-4B56-45D8-8E94-D6C2AB40B0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0B8D-E765-4C63-AE55-742869199B43}" type="slidenum">
              <a:rPr lang="en-US" smtClean="0"/>
              <a:t>‹#›</a:t>
            </a:fld>
            <a:endParaRPr lang="en-US"/>
          </a:p>
        </p:txBody>
      </p:sp>
    </p:spTree>
    <p:extLst>
      <p:ext uri="{BB962C8B-B14F-4D97-AF65-F5344CB8AC3E}">
        <p14:creationId xmlns:p14="http://schemas.microsoft.com/office/powerpoint/2010/main" val="36520252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2.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6.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80B1C6E-8599-4DB4-99F1-974AC3FE27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352F6AF-57F8-42A7-A80C-F34C3903BD61}"/>
              </a:ext>
            </a:extLst>
          </p:cNvPr>
          <p:cNvSpPr>
            <a:spLocks noGrp="1"/>
          </p:cNvSpPr>
          <p:nvPr>
            <p:ph type="ctrTitle"/>
          </p:nvPr>
        </p:nvSpPr>
        <p:spPr>
          <a:xfrm>
            <a:off x="4239576" y="2148214"/>
            <a:ext cx="7688500" cy="1487558"/>
          </a:xfrm>
        </p:spPr>
        <p:txBody>
          <a:bodyPr>
            <a:normAutofit/>
          </a:bodyPr>
          <a:lstStyle/>
          <a:p>
            <a:r>
              <a:rPr lang="en-US" sz="4000" dirty="0">
                <a:solidFill>
                  <a:schemeClr val="bg1"/>
                </a:solidFill>
                <a:latin typeface="Arial Black" panose="020B0A04020102020204" pitchFamily="34" charset="0"/>
              </a:rPr>
              <a:t>Library Management System</a:t>
            </a:r>
          </a:p>
        </p:txBody>
      </p:sp>
      <p:sp>
        <p:nvSpPr>
          <p:cNvPr id="3" name="Subtitle 2">
            <a:extLst>
              <a:ext uri="{FF2B5EF4-FFF2-40B4-BE49-F238E27FC236}">
                <a16:creationId xmlns:a16="http://schemas.microsoft.com/office/drawing/2014/main" id="{D501CC29-5C2E-44F9-895F-789F4653224E}"/>
              </a:ext>
            </a:extLst>
          </p:cNvPr>
          <p:cNvSpPr>
            <a:spLocks noGrp="1"/>
          </p:cNvSpPr>
          <p:nvPr>
            <p:ph type="subTitle" idx="1"/>
          </p:nvPr>
        </p:nvSpPr>
        <p:spPr>
          <a:xfrm>
            <a:off x="3140557" y="4868308"/>
            <a:ext cx="8362123" cy="1452685"/>
          </a:xfrm>
        </p:spPr>
        <p:txBody>
          <a:bodyPr>
            <a:normAutofit fontScale="62500" lnSpcReduction="20000"/>
          </a:bodyPr>
          <a:lstStyle/>
          <a:p>
            <a:r>
              <a:rPr lang="en-US" dirty="0">
                <a:solidFill>
                  <a:schemeClr val="bg1"/>
                </a:solidFill>
              </a:rPr>
              <a:t>A Major Project by:</a:t>
            </a:r>
          </a:p>
          <a:p>
            <a:pPr algn="just"/>
            <a:r>
              <a:rPr lang="en-US" dirty="0">
                <a:solidFill>
                  <a:schemeClr val="bg1"/>
                </a:solidFill>
              </a:rPr>
              <a:t>ANNAPU ANUSHA						110520539001</a:t>
            </a:r>
          </a:p>
          <a:p>
            <a:pPr algn="just"/>
            <a:r>
              <a:rPr lang="en-US" dirty="0">
                <a:solidFill>
                  <a:schemeClr val="bg1"/>
                </a:solidFill>
              </a:rPr>
              <a:t>PARAMA SHIVA						110520539011</a:t>
            </a:r>
          </a:p>
          <a:p>
            <a:pPr algn="just"/>
            <a:r>
              <a:rPr lang="en-US" dirty="0">
                <a:solidFill>
                  <a:schemeClr val="bg1"/>
                </a:solidFill>
              </a:rPr>
              <a:t>PADURLA PARTHY SURYA VAMSHI					110520539018</a:t>
            </a:r>
          </a:p>
          <a:p>
            <a:pPr algn="just"/>
            <a:r>
              <a:rPr lang="en-US" dirty="0">
                <a:solidFill>
                  <a:schemeClr val="bg1"/>
                </a:solidFill>
              </a:rPr>
              <a:t>S RUSHENDRA						110520539020</a:t>
            </a:r>
          </a:p>
        </p:txBody>
      </p:sp>
      <p:pic>
        <p:nvPicPr>
          <p:cNvPr id="5" name="Picture 4" descr="A picture containing text&#10;&#10;Description automatically generated">
            <a:extLst>
              <a:ext uri="{FF2B5EF4-FFF2-40B4-BE49-F238E27FC236}">
                <a16:creationId xmlns:a16="http://schemas.microsoft.com/office/drawing/2014/main" id="{06CBF6D0-B71B-4675-84C7-139529CA6B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6000" y="461298"/>
            <a:ext cx="2160000" cy="1225618"/>
          </a:xfrm>
          <a:prstGeom prst="rect">
            <a:avLst/>
          </a:prstGeom>
        </p:spPr>
      </p:pic>
    </p:spTree>
    <p:extLst>
      <p:ext uri="{BB962C8B-B14F-4D97-AF65-F5344CB8AC3E}">
        <p14:creationId xmlns:p14="http://schemas.microsoft.com/office/powerpoint/2010/main" val="4267678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F29AC1-AF85-4FEB-A85F-602E21E12C1E}"/>
              </a:ext>
            </a:extLst>
          </p:cNvPr>
          <p:cNvSpPr>
            <a:spLocks noGrp="1"/>
          </p:cNvSpPr>
          <p:nvPr>
            <p:ph type="sldNum" sz="quarter" idx="12"/>
          </p:nvPr>
        </p:nvSpPr>
        <p:spPr/>
        <p:txBody>
          <a:bodyPr/>
          <a:lstStyle/>
          <a:p>
            <a:fld id="{5B030B8D-E765-4C63-AE55-742869199B43}" type="slidenum">
              <a:rPr lang="en-US" smtClean="0"/>
              <a:t>10</a:t>
            </a:fld>
            <a:endParaRPr lang="en-US"/>
          </a:p>
        </p:txBody>
      </p:sp>
      <p:pic>
        <p:nvPicPr>
          <p:cNvPr id="5" name="Picture 4" descr="A picture containing text&#10;&#10;Description automatically generated">
            <a:extLst>
              <a:ext uri="{FF2B5EF4-FFF2-40B4-BE49-F238E27FC236}">
                <a16:creationId xmlns:a16="http://schemas.microsoft.com/office/drawing/2014/main" id="{DC4B2928-F676-4616-A507-E917C4D3C8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
        <p:nvSpPr>
          <p:cNvPr id="7" name="TextBox 6">
            <a:extLst>
              <a:ext uri="{FF2B5EF4-FFF2-40B4-BE49-F238E27FC236}">
                <a16:creationId xmlns:a16="http://schemas.microsoft.com/office/drawing/2014/main" id="{B6ED2719-C70B-4547-884A-09C55B34F7DD}"/>
              </a:ext>
            </a:extLst>
          </p:cNvPr>
          <p:cNvSpPr txBox="1"/>
          <p:nvPr/>
        </p:nvSpPr>
        <p:spPr>
          <a:xfrm>
            <a:off x="1669770" y="2107452"/>
            <a:ext cx="8852455" cy="3007490"/>
          </a:xfrm>
          <a:prstGeom prst="rect">
            <a:avLst/>
          </a:prstGeom>
          <a:noFill/>
        </p:spPr>
        <p:txBody>
          <a:bodyPr wrap="square">
            <a:spAutoFit/>
          </a:bodyPr>
          <a:lstStyle/>
          <a:p>
            <a:pPr lvl="2">
              <a:lnSpc>
                <a:spcPct val="150000"/>
              </a:lnSpc>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View Books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50000"/>
              </a:lnSpc>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“View Books” button is clicked new top window named “Viewing books in library” pops up and shows the details of the books such as </a:t>
            </a: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serial number (This should be remembered by the user if he/she wants to make changes to the book details or delete them)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Book ID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Title and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spcAft>
                <a:spcPts val="800"/>
              </a:spcAft>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Author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35329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7A49A7-D36F-4D31-9DE7-2E40D32A89B7}"/>
              </a:ext>
            </a:extLst>
          </p:cNvPr>
          <p:cNvPicPr>
            <a:picLocks noChangeAspect="1"/>
          </p:cNvPicPr>
          <p:nvPr/>
        </p:nvPicPr>
        <p:blipFill>
          <a:blip r:embed="rId2"/>
          <a:stretch>
            <a:fillRect/>
          </a:stretch>
        </p:blipFill>
        <p:spPr>
          <a:xfrm>
            <a:off x="1884225" y="1646238"/>
            <a:ext cx="8423546" cy="4733166"/>
          </a:xfrm>
          <a:prstGeom prst="rect">
            <a:avLst/>
          </a:prstGeom>
        </p:spPr>
      </p:pic>
      <p:sp>
        <p:nvSpPr>
          <p:cNvPr id="4" name="Slide Number Placeholder 3">
            <a:extLst>
              <a:ext uri="{FF2B5EF4-FFF2-40B4-BE49-F238E27FC236}">
                <a16:creationId xmlns:a16="http://schemas.microsoft.com/office/drawing/2014/main" id="{E340905B-A972-41F8-A742-894B89A6C8C4}"/>
              </a:ext>
            </a:extLst>
          </p:cNvPr>
          <p:cNvSpPr>
            <a:spLocks noGrp="1"/>
          </p:cNvSpPr>
          <p:nvPr>
            <p:ph type="sldNum" sz="quarter" idx="12"/>
          </p:nvPr>
        </p:nvSpPr>
        <p:spPr/>
        <p:txBody>
          <a:bodyPr/>
          <a:lstStyle/>
          <a:p>
            <a:fld id="{5B030B8D-E765-4C63-AE55-742869199B43}" type="slidenum">
              <a:rPr lang="en-US" smtClean="0"/>
              <a:t>11</a:t>
            </a:fld>
            <a:endParaRPr lang="en-US"/>
          </a:p>
        </p:txBody>
      </p:sp>
      <p:pic>
        <p:nvPicPr>
          <p:cNvPr id="6" name="Picture 5" descr="A picture containing text&#10;&#10;Description automatically generated">
            <a:extLst>
              <a:ext uri="{FF2B5EF4-FFF2-40B4-BE49-F238E27FC236}">
                <a16:creationId xmlns:a16="http://schemas.microsoft.com/office/drawing/2014/main" id="{45E9153A-EEED-4701-9E18-5754EAFEA5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1095318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text, indoor, shelf&#10;&#10;Description automatically generated">
            <a:extLst>
              <a:ext uri="{FF2B5EF4-FFF2-40B4-BE49-F238E27FC236}">
                <a16:creationId xmlns:a16="http://schemas.microsoft.com/office/drawing/2014/main" id="{8C068709-B867-46D0-B089-B179F751FE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1913" y="2820757"/>
            <a:ext cx="6421910" cy="3610562"/>
          </a:xfrm>
          <a:prstGeom prst="rect">
            <a:avLst/>
          </a:prstGeom>
        </p:spPr>
      </p:pic>
      <p:sp>
        <p:nvSpPr>
          <p:cNvPr id="4" name="Slide Number Placeholder 3">
            <a:extLst>
              <a:ext uri="{FF2B5EF4-FFF2-40B4-BE49-F238E27FC236}">
                <a16:creationId xmlns:a16="http://schemas.microsoft.com/office/drawing/2014/main" id="{F4C6565A-64D6-4816-A612-A50B1842DC71}"/>
              </a:ext>
            </a:extLst>
          </p:cNvPr>
          <p:cNvSpPr>
            <a:spLocks noGrp="1"/>
          </p:cNvSpPr>
          <p:nvPr>
            <p:ph type="sldNum" sz="quarter" idx="12"/>
          </p:nvPr>
        </p:nvSpPr>
        <p:spPr/>
        <p:txBody>
          <a:bodyPr/>
          <a:lstStyle/>
          <a:p>
            <a:fld id="{5B030B8D-E765-4C63-AE55-742869199B43}" type="slidenum">
              <a:rPr lang="en-US" smtClean="0"/>
              <a:t>12</a:t>
            </a:fld>
            <a:endParaRPr lang="en-US"/>
          </a:p>
        </p:txBody>
      </p:sp>
      <p:pic>
        <p:nvPicPr>
          <p:cNvPr id="5" name="Picture 4" descr="A picture containing text&#10;&#10;Description automatically generated">
            <a:extLst>
              <a:ext uri="{FF2B5EF4-FFF2-40B4-BE49-F238E27FC236}">
                <a16:creationId xmlns:a16="http://schemas.microsoft.com/office/drawing/2014/main" id="{C2D8774F-1997-41B1-8D3C-40C90FCB6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
        <p:nvSpPr>
          <p:cNvPr id="7" name="TextBox 6">
            <a:extLst>
              <a:ext uri="{FF2B5EF4-FFF2-40B4-BE49-F238E27FC236}">
                <a16:creationId xmlns:a16="http://schemas.microsoft.com/office/drawing/2014/main" id="{0D545A42-6DB1-4268-A3B5-9FC11C01FF16}"/>
              </a:ext>
            </a:extLst>
          </p:cNvPr>
          <p:cNvSpPr txBox="1"/>
          <p:nvPr/>
        </p:nvSpPr>
        <p:spPr>
          <a:xfrm>
            <a:off x="-2" y="1646238"/>
            <a:ext cx="10641498" cy="2268826"/>
          </a:xfrm>
          <a:prstGeom prst="rect">
            <a:avLst/>
          </a:prstGeom>
          <a:noFill/>
        </p:spPr>
        <p:txBody>
          <a:bodyPr wrap="square">
            <a:spAutoFit/>
          </a:bodyPr>
          <a:lstStyle/>
          <a:p>
            <a:pPr lvl="2">
              <a:lnSpc>
                <a:spcPct val="150000"/>
              </a:lnSpc>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Update Books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50000"/>
              </a:lnSpc>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“Update Books” button is clicked new top window named “Updating a book” pops up and asks for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Serial No. (For which he/she wants to update the details)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Book ID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Book Title and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spcAft>
                <a:spcPts val="800"/>
              </a:spcAft>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Author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4415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FCB6706-F599-43AB-B94C-F8DC339BBF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2216" y="2834829"/>
            <a:ext cx="6396883" cy="3596490"/>
          </a:xfrm>
          <a:prstGeom prst="rect">
            <a:avLst/>
          </a:prstGeom>
        </p:spPr>
      </p:pic>
      <p:sp>
        <p:nvSpPr>
          <p:cNvPr id="4" name="Slide Number Placeholder 3">
            <a:extLst>
              <a:ext uri="{FF2B5EF4-FFF2-40B4-BE49-F238E27FC236}">
                <a16:creationId xmlns:a16="http://schemas.microsoft.com/office/drawing/2014/main" id="{A1CEBF2F-8556-493B-8E8E-4F31D813FF7E}"/>
              </a:ext>
            </a:extLst>
          </p:cNvPr>
          <p:cNvSpPr>
            <a:spLocks noGrp="1"/>
          </p:cNvSpPr>
          <p:nvPr>
            <p:ph type="sldNum" sz="quarter" idx="12"/>
          </p:nvPr>
        </p:nvSpPr>
        <p:spPr/>
        <p:txBody>
          <a:bodyPr/>
          <a:lstStyle/>
          <a:p>
            <a:fld id="{5B030B8D-E765-4C63-AE55-742869199B43}" type="slidenum">
              <a:rPr lang="en-US" smtClean="0"/>
              <a:t>13</a:t>
            </a:fld>
            <a:endParaRPr lang="en-US"/>
          </a:p>
        </p:txBody>
      </p:sp>
      <p:sp>
        <p:nvSpPr>
          <p:cNvPr id="6" name="TextBox 5">
            <a:extLst>
              <a:ext uri="{FF2B5EF4-FFF2-40B4-BE49-F238E27FC236}">
                <a16:creationId xmlns:a16="http://schemas.microsoft.com/office/drawing/2014/main" id="{4143FE76-8264-4823-8ECE-9FF6F59B1412}"/>
              </a:ext>
            </a:extLst>
          </p:cNvPr>
          <p:cNvSpPr txBox="1"/>
          <p:nvPr/>
        </p:nvSpPr>
        <p:spPr>
          <a:xfrm>
            <a:off x="0" y="1646238"/>
            <a:ext cx="8454887" cy="2638158"/>
          </a:xfrm>
          <a:prstGeom prst="rect">
            <a:avLst/>
          </a:prstGeom>
          <a:noFill/>
        </p:spPr>
        <p:txBody>
          <a:bodyPr wrap="square">
            <a:spAutoFit/>
          </a:bodyPr>
          <a:lstStyle/>
          <a:p>
            <a:pPr lvl="2" algn="just">
              <a:lnSpc>
                <a:spcPct val="150000"/>
              </a:lnSpc>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Issue Books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50000"/>
              </a:lnSpc>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“Issue Books” button is clicked a new top-level window named “Issuing book to  student” pops up and ask user to enter the following details.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gn="just">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Title of book</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gn="just">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Student Name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gn="just">
              <a:lnSpc>
                <a:spcPct val="150000"/>
              </a:lnSpc>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Phone and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gn="just">
              <a:lnSpc>
                <a:spcPct val="150000"/>
              </a:lnSpc>
              <a:spcAft>
                <a:spcPts val="800"/>
              </a:spcAft>
              <a:buFont typeface="Symbol" panose="05050102010706020507" pitchFamily="18"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Address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descr="A picture containing text&#10;&#10;Description automatically generated">
            <a:extLst>
              <a:ext uri="{FF2B5EF4-FFF2-40B4-BE49-F238E27FC236}">
                <a16:creationId xmlns:a16="http://schemas.microsoft.com/office/drawing/2014/main" id="{6AC071E8-38C2-413C-AE78-BD54D98957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3265443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4DC36D3-61A8-470D-99B7-CC71BB56D137}"/>
              </a:ext>
            </a:extLst>
          </p:cNvPr>
          <p:cNvSpPr>
            <a:spLocks noGrp="1"/>
          </p:cNvSpPr>
          <p:nvPr>
            <p:ph type="sldNum" sz="quarter" idx="12"/>
          </p:nvPr>
        </p:nvSpPr>
        <p:spPr/>
        <p:txBody>
          <a:bodyPr/>
          <a:lstStyle/>
          <a:p>
            <a:fld id="{5B030B8D-E765-4C63-AE55-742869199B43}" type="slidenum">
              <a:rPr lang="en-US" smtClean="0"/>
              <a:t>14</a:t>
            </a:fld>
            <a:endParaRPr lang="en-US"/>
          </a:p>
        </p:txBody>
      </p:sp>
      <p:pic>
        <p:nvPicPr>
          <p:cNvPr id="5" name="Picture 4" descr="A picture containing text&#10;&#10;Description automatically generated">
            <a:extLst>
              <a:ext uri="{FF2B5EF4-FFF2-40B4-BE49-F238E27FC236}">
                <a16:creationId xmlns:a16="http://schemas.microsoft.com/office/drawing/2014/main" id="{76453D0E-E765-4641-B086-596D5D09B8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
        <p:nvSpPr>
          <p:cNvPr id="7" name="TextBox 6">
            <a:extLst>
              <a:ext uri="{FF2B5EF4-FFF2-40B4-BE49-F238E27FC236}">
                <a16:creationId xmlns:a16="http://schemas.microsoft.com/office/drawing/2014/main" id="{D7FBC7A5-A9B1-4E3C-8312-370C4876311F}"/>
              </a:ext>
            </a:extLst>
          </p:cNvPr>
          <p:cNvSpPr txBox="1"/>
          <p:nvPr/>
        </p:nvSpPr>
        <p:spPr>
          <a:xfrm>
            <a:off x="1464363" y="2250960"/>
            <a:ext cx="9263270" cy="4280595"/>
          </a:xfrm>
          <a:prstGeom prst="rect">
            <a:avLst/>
          </a:prstGeom>
          <a:noFill/>
        </p:spPr>
        <p:txBody>
          <a:bodyPr wrap="square">
            <a:spAutoFit/>
          </a:bodyPr>
          <a:lstStyle/>
          <a:p>
            <a:pPr lvl="2" algn="just">
              <a:lnSpc>
                <a:spcPct val="150000"/>
              </a:lnSpc>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Return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50000"/>
              </a:lnSpc>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“Return Books” button is clicked a new top-level window named “Returning book to library” pops up and shows all the issued books with Serial No., Title of the book, Student Name, Issued Date, Return Date, Phone and Address with return date as “None” if book is not returned to library to return book select which book and which student is returning the book the serial number of that record will be shown in the entry box below under “Selected Record &amp; Commands” tab. When</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rPr>
              <a:t>“Return” button is clicked the returned date and time gets updated.</a:t>
            </a:r>
            <a:endParaRPr lang="en-US" sz="1600" dirty="0">
              <a:latin typeface="Times New Roman" panose="02020603050405020304" pitchFamily="18" charset="0"/>
            </a:endParaRPr>
          </a:p>
          <a:p>
            <a:pPr marL="914400" algn="just">
              <a:lnSpc>
                <a:spcPct val="150000"/>
              </a:lnSpc>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If he/she wants to delete all the records from the database “Delete All Records” button should be clicked. A message box is shown “Are you sure?” showing the message as shown in below. If user confirms by clicking “Yes” all the records gets deleted if not operation gets aborted.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50000"/>
              </a:lnSpc>
              <a:spcAft>
                <a:spcPts val="800"/>
              </a:spcAft>
            </a:pPr>
            <a:endParaRPr lang="en-US" sz="1400" dirty="0"/>
          </a:p>
        </p:txBody>
      </p:sp>
    </p:spTree>
    <p:extLst>
      <p:ext uri="{BB962C8B-B14F-4D97-AF65-F5344CB8AC3E}">
        <p14:creationId xmlns:p14="http://schemas.microsoft.com/office/powerpoint/2010/main" val="3097841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omputer&#10;&#10;Description automatically generated with medium confidence">
            <a:extLst>
              <a:ext uri="{FF2B5EF4-FFF2-40B4-BE49-F238E27FC236}">
                <a16:creationId xmlns:a16="http://schemas.microsoft.com/office/drawing/2014/main" id="{F03745AA-3EEB-49F2-A8AF-2EB4C941C6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6630" y="1646238"/>
            <a:ext cx="8098735" cy="4553315"/>
          </a:xfrm>
          <a:prstGeom prst="rect">
            <a:avLst/>
          </a:prstGeom>
        </p:spPr>
      </p:pic>
      <p:sp>
        <p:nvSpPr>
          <p:cNvPr id="4" name="Slide Number Placeholder 3">
            <a:extLst>
              <a:ext uri="{FF2B5EF4-FFF2-40B4-BE49-F238E27FC236}">
                <a16:creationId xmlns:a16="http://schemas.microsoft.com/office/drawing/2014/main" id="{66F50631-DFA8-4BE0-B0A4-368FC90512FB}"/>
              </a:ext>
            </a:extLst>
          </p:cNvPr>
          <p:cNvSpPr>
            <a:spLocks noGrp="1"/>
          </p:cNvSpPr>
          <p:nvPr>
            <p:ph type="sldNum" sz="quarter" idx="12"/>
          </p:nvPr>
        </p:nvSpPr>
        <p:spPr/>
        <p:txBody>
          <a:bodyPr/>
          <a:lstStyle/>
          <a:p>
            <a:fld id="{5B030B8D-E765-4C63-AE55-742869199B43}" type="slidenum">
              <a:rPr lang="en-US" smtClean="0"/>
              <a:t>15</a:t>
            </a:fld>
            <a:endParaRPr lang="en-US"/>
          </a:p>
        </p:txBody>
      </p:sp>
      <p:pic>
        <p:nvPicPr>
          <p:cNvPr id="5" name="Picture 4" descr="A picture containing text&#10;&#10;Description automatically generated">
            <a:extLst>
              <a:ext uri="{FF2B5EF4-FFF2-40B4-BE49-F238E27FC236}">
                <a16:creationId xmlns:a16="http://schemas.microsoft.com/office/drawing/2014/main" id="{99890F8B-FAB7-4FF6-931E-A2390F51FD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2492123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E83181-51E9-4925-9859-41CCD9E97128}"/>
              </a:ext>
            </a:extLst>
          </p:cNvPr>
          <p:cNvSpPr>
            <a:spLocks noGrp="1"/>
          </p:cNvSpPr>
          <p:nvPr>
            <p:ph type="sldNum" sz="quarter" idx="12"/>
          </p:nvPr>
        </p:nvSpPr>
        <p:spPr/>
        <p:txBody>
          <a:bodyPr/>
          <a:lstStyle/>
          <a:p>
            <a:fld id="{5B030B8D-E765-4C63-AE55-742869199B43}" type="slidenum">
              <a:rPr lang="en-US" smtClean="0"/>
              <a:t>16</a:t>
            </a:fld>
            <a:endParaRPr lang="en-US"/>
          </a:p>
        </p:txBody>
      </p:sp>
      <p:pic>
        <p:nvPicPr>
          <p:cNvPr id="5" name="Picture 4">
            <a:extLst>
              <a:ext uri="{FF2B5EF4-FFF2-40B4-BE49-F238E27FC236}">
                <a16:creationId xmlns:a16="http://schemas.microsoft.com/office/drawing/2014/main" id="{FF1EE89E-E4DF-4F30-88B9-4F880C4AEE80}"/>
              </a:ext>
            </a:extLst>
          </p:cNvPr>
          <p:cNvPicPr>
            <a:picLocks noChangeAspect="1"/>
          </p:cNvPicPr>
          <p:nvPr/>
        </p:nvPicPr>
        <p:blipFill>
          <a:blip r:embed="rId2"/>
          <a:stretch>
            <a:fillRect/>
          </a:stretch>
        </p:blipFill>
        <p:spPr>
          <a:xfrm>
            <a:off x="2073981" y="1646238"/>
            <a:ext cx="8044034" cy="4520319"/>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E3AAC5CB-88C6-4113-9DC7-DD8F1CB1A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575682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9215E34-C2CC-42AC-8671-2CDA0CE057A9}"/>
              </a:ext>
            </a:extLst>
          </p:cNvPr>
          <p:cNvSpPr>
            <a:spLocks noGrp="1"/>
          </p:cNvSpPr>
          <p:nvPr>
            <p:ph type="sldNum" sz="quarter" idx="12"/>
          </p:nvPr>
        </p:nvSpPr>
        <p:spPr/>
        <p:txBody>
          <a:bodyPr/>
          <a:lstStyle/>
          <a:p>
            <a:fld id="{5B030B8D-E765-4C63-AE55-742869199B43}" type="slidenum">
              <a:rPr lang="en-US" smtClean="0"/>
              <a:t>17</a:t>
            </a:fld>
            <a:endParaRPr lang="en-US"/>
          </a:p>
        </p:txBody>
      </p:sp>
      <p:pic>
        <p:nvPicPr>
          <p:cNvPr id="6" name="Picture 5">
            <a:extLst>
              <a:ext uri="{FF2B5EF4-FFF2-40B4-BE49-F238E27FC236}">
                <a16:creationId xmlns:a16="http://schemas.microsoft.com/office/drawing/2014/main" id="{30ACBF48-E9CF-4100-8092-F28AAE35D6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7337" y="1646238"/>
            <a:ext cx="8057322" cy="4530032"/>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1FE1E75C-9E4D-4EAC-B627-97F023EF9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883207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A6F7F74-D2C1-4A17-A454-BB7B0F2917DC}"/>
              </a:ext>
            </a:extLst>
          </p:cNvPr>
          <p:cNvSpPr>
            <a:spLocks noGrp="1"/>
          </p:cNvSpPr>
          <p:nvPr>
            <p:ph type="sldNum" sz="quarter" idx="12"/>
          </p:nvPr>
        </p:nvSpPr>
        <p:spPr/>
        <p:txBody>
          <a:bodyPr/>
          <a:lstStyle/>
          <a:p>
            <a:fld id="{5B030B8D-E765-4C63-AE55-742869199B43}" type="slidenum">
              <a:rPr lang="en-US" smtClean="0"/>
              <a:t>18</a:t>
            </a:fld>
            <a:endParaRPr lang="en-US"/>
          </a:p>
        </p:txBody>
      </p:sp>
      <p:sp>
        <p:nvSpPr>
          <p:cNvPr id="6" name="TextBox 5">
            <a:extLst>
              <a:ext uri="{FF2B5EF4-FFF2-40B4-BE49-F238E27FC236}">
                <a16:creationId xmlns:a16="http://schemas.microsoft.com/office/drawing/2014/main" id="{D26CECF9-8029-41C1-B4B9-DBA152D1A311}"/>
              </a:ext>
            </a:extLst>
          </p:cNvPr>
          <p:cNvSpPr txBox="1"/>
          <p:nvPr/>
        </p:nvSpPr>
        <p:spPr>
          <a:xfrm>
            <a:off x="1596884" y="1822572"/>
            <a:ext cx="8998228" cy="3582006"/>
          </a:xfrm>
          <a:prstGeom prst="rect">
            <a:avLst/>
          </a:prstGeom>
          <a:noFill/>
        </p:spPr>
        <p:txBody>
          <a:bodyPr wrap="square">
            <a:spAutoFit/>
          </a:bodyPr>
          <a:lstStyle/>
          <a:p>
            <a:pPr lvl="2" algn="just">
              <a:lnSpc>
                <a:spcPct val="150000"/>
              </a:lnSpc>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Delete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50000"/>
              </a:lnSpc>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“Delete Books” button is clicked a new top-level window named “Deleting book from library” pops up and asks for the Serial No. as shown.</a:t>
            </a:r>
          </a:p>
          <a:p>
            <a:pPr marL="914400" algn="just">
              <a:lnSpc>
                <a:spcPct val="150000"/>
              </a:lnSpc>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serial number is given and “Delete” button is clicked the book gets deleted and the entry box will be cleared. If “Cancel” button is clicked the entry box will be cleared and the operation gets aborted.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50000"/>
              </a:lnSpc>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If he/she wants to delete all records from library “Delete All Records” button is clicked a message box “Are you sure?” appears and If it’s confirmed with “Yes” button all the books in the library gets deleted. If not “No” button is clicked the operation gets aborted.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descr="A picture containing text&#10;&#10;Description automatically generated">
            <a:extLst>
              <a:ext uri="{FF2B5EF4-FFF2-40B4-BE49-F238E27FC236}">
                <a16:creationId xmlns:a16="http://schemas.microsoft.com/office/drawing/2014/main" id="{B92C51FA-3887-408B-94E5-084D05AC16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38498671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CD9BA49-72A4-468C-A3D7-1CE499188377}"/>
              </a:ext>
            </a:extLst>
          </p:cNvPr>
          <p:cNvSpPr>
            <a:spLocks noGrp="1"/>
          </p:cNvSpPr>
          <p:nvPr>
            <p:ph type="sldNum" sz="quarter" idx="12"/>
          </p:nvPr>
        </p:nvSpPr>
        <p:spPr/>
        <p:txBody>
          <a:bodyPr/>
          <a:lstStyle/>
          <a:p>
            <a:fld id="{5B030B8D-E765-4C63-AE55-742869199B43}" type="slidenum">
              <a:rPr lang="en-US" smtClean="0"/>
              <a:t>19</a:t>
            </a:fld>
            <a:endParaRPr lang="en-US"/>
          </a:p>
        </p:txBody>
      </p:sp>
      <p:pic>
        <p:nvPicPr>
          <p:cNvPr id="5" name="Picture 4" descr="A picture containing text&#10;&#10;Description automatically generated">
            <a:extLst>
              <a:ext uri="{FF2B5EF4-FFF2-40B4-BE49-F238E27FC236}">
                <a16:creationId xmlns:a16="http://schemas.microsoft.com/office/drawing/2014/main" id="{4CAA8FDA-D146-42A6-9988-81322BB31D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pic>
        <p:nvPicPr>
          <p:cNvPr id="7" name="Picture 6" descr="A picture containing text, indoor, shelf&#10;&#10;Description automatically generated">
            <a:extLst>
              <a:ext uri="{FF2B5EF4-FFF2-40B4-BE49-F238E27FC236}">
                <a16:creationId xmlns:a16="http://schemas.microsoft.com/office/drawing/2014/main" id="{2A55D48D-3D16-40E2-A00E-F3C0D60145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6363" y="2005135"/>
            <a:ext cx="7739270" cy="4351215"/>
          </a:xfrm>
          <a:prstGeom prst="rect">
            <a:avLst/>
          </a:prstGeom>
        </p:spPr>
      </p:pic>
    </p:spTree>
    <p:extLst>
      <p:ext uri="{BB962C8B-B14F-4D97-AF65-F5344CB8AC3E}">
        <p14:creationId xmlns:p14="http://schemas.microsoft.com/office/powerpoint/2010/main" val="3596082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05D44-5CDF-41C7-899E-3835C4C0A082}"/>
              </a:ext>
            </a:extLst>
          </p:cNvPr>
          <p:cNvSpPr>
            <a:spLocks noGrp="1"/>
          </p:cNvSpPr>
          <p:nvPr>
            <p:ph type="title"/>
          </p:nvPr>
        </p:nvSpPr>
        <p:spPr>
          <a:xfrm>
            <a:off x="838200" y="1964030"/>
            <a:ext cx="10515600" cy="688906"/>
          </a:xfrm>
        </p:spPr>
        <p:txBody>
          <a:bodyPr>
            <a:normAutofit fontScale="90000"/>
          </a:bodyPr>
          <a:lstStyle/>
          <a:p>
            <a:r>
              <a:rPr lang="en-US" dirty="0">
                <a:latin typeface="Times New Roman" panose="02020603050405020304" pitchFamily="18" charset="0"/>
                <a:cs typeface="Times New Roman" panose="02020603050405020304" pitchFamily="18" charset="0"/>
              </a:rPr>
              <a:t>Library Management System</a:t>
            </a:r>
          </a:p>
        </p:txBody>
      </p:sp>
      <p:sp>
        <p:nvSpPr>
          <p:cNvPr id="3" name="Content Placeholder 2">
            <a:extLst>
              <a:ext uri="{FF2B5EF4-FFF2-40B4-BE49-F238E27FC236}">
                <a16:creationId xmlns:a16="http://schemas.microsoft.com/office/drawing/2014/main" id="{B486607F-B631-451E-8586-FA2A73787AC7}"/>
              </a:ext>
            </a:extLst>
          </p:cNvPr>
          <p:cNvSpPr>
            <a:spLocks noGrp="1"/>
          </p:cNvSpPr>
          <p:nvPr>
            <p:ph idx="1"/>
          </p:nvPr>
        </p:nvSpPr>
        <p:spPr>
          <a:xfrm>
            <a:off x="838200" y="2775606"/>
            <a:ext cx="10515600" cy="2656284"/>
          </a:xfrm>
        </p:spPr>
        <p:txBody>
          <a:bodyPr>
            <a:normAutofit/>
          </a:bodyPr>
          <a:lstStyle/>
          <a:p>
            <a:pPr marL="0" indent="0">
              <a:buNone/>
            </a:pPr>
            <a:r>
              <a:rPr lang="en-US" sz="1800" dirty="0">
                <a:effectLst/>
                <a:latin typeface="Times New Roman" panose="02020603050405020304" pitchFamily="18" charset="0"/>
                <a:ea typeface="Calibri" panose="020F0502020204030204" pitchFamily="34" charset="0"/>
              </a:rPr>
              <a:t>This  project  presents a Library Management System (LMS) designed to help librarians keep track of books,  members, and loan transactions. The system is developed using Python programming   language, with SQL database to store the data, and </a:t>
            </a:r>
            <a:r>
              <a:rPr lang="en-US" sz="1800" dirty="0" err="1">
                <a:effectLst/>
                <a:latin typeface="Times New Roman" panose="02020603050405020304" pitchFamily="18" charset="0"/>
                <a:ea typeface="Calibri" panose="020F0502020204030204" pitchFamily="34" charset="0"/>
              </a:rPr>
              <a:t>Tkinter</a:t>
            </a:r>
            <a:r>
              <a:rPr lang="en-US" sz="1800" dirty="0">
                <a:effectLst/>
                <a:latin typeface="Times New Roman" panose="02020603050405020304" pitchFamily="18" charset="0"/>
                <a:ea typeface="Calibri" panose="020F0502020204030204" pitchFamily="34" charset="0"/>
              </a:rPr>
              <a:t> library, the fastest and easiest ways  to  build GUI applications.  Moreover, </a:t>
            </a:r>
            <a:r>
              <a:rPr lang="en-US" sz="1800" dirty="0" err="1">
                <a:effectLst/>
                <a:latin typeface="Times New Roman" panose="02020603050405020304" pitchFamily="18" charset="0"/>
                <a:ea typeface="Calibri" panose="020F0502020204030204" pitchFamily="34" charset="0"/>
              </a:rPr>
              <a:t>Tkinter</a:t>
            </a:r>
            <a:r>
              <a:rPr lang="en-US" sz="1800" dirty="0">
                <a:effectLst/>
                <a:latin typeface="Times New Roman" panose="02020603050405020304" pitchFamily="18" charset="0"/>
                <a:ea typeface="Calibri" panose="020F0502020204030204" pitchFamily="34" charset="0"/>
              </a:rPr>
              <a:t> is cross-platform, hence the same code works  on  macOS, Windows and Linux. The LMS allows librarians to add, view, update and delete books. Along with these it maintains the records of books issued to students with issued time and returned time phone number and address of student. LMS is user-friendly, easy  to use, and  provides an efficient way to manage a library's operations. The system is tested and evaluated to ensure its functionality and performance, and the results indicate that it is a reliable and efficient solution for library management.</a:t>
            </a:r>
            <a:endParaRPr lang="en-US" sz="18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E79F3B7-8C43-4945-BB95-970915BEDC03}"/>
              </a:ext>
            </a:extLst>
          </p:cNvPr>
          <p:cNvSpPr>
            <a:spLocks noGrp="1"/>
          </p:cNvSpPr>
          <p:nvPr>
            <p:ph type="sldNum" sz="quarter" idx="12"/>
          </p:nvPr>
        </p:nvSpPr>
        <p:spPr/>
        <p:txBody>
          <a:bodyPr/>
          <a:lstStyle/>
          <a:p>
            <a:fld id="{5B030B8D-E765-4C63-AE55-742869199B43}" type="slidenum">
              <a:rPr lang="en-US" smtClean="0"/>
              <a:t>2</a:t>
            </a:fld>
            <a:endParaRPr lang="en-US"/>
          </a:p>
        </p:txBody>
      </p:sp>
      <p:pic>
        <p:nvPicPr>
          <p:cNvPr id="6" name="Picture 5" descr="A picture containing text&#10;&#10;Description automatically generated">
            <a:extLst>
              <a:ext uri="{FF2B5EF4-FFF2-40B4-BE49-F238E27FC236}">
                <a16:creationId xmlns:a16="http://schemas.microsoft.com/office/drawing/2014/main" id="{FCFFD477-C925-4E9C-9606-1A18DDC414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502858"/>
            <a:ext cx="2160000" cy="1225618"/>
          </a:xfrm>
          <a:prstGeom prst="rect">
            <a:avLst/>
          </a:prstGeom>
        </p:spPr>
      </p:pic>
    </p:spTree>
    <p:extLst>
      <p:ext uri="{BB962C8B-B14F-4D97-AF65-F5344CB8AC3E}">
        <p14:creationId xmlns:p14="http://schemas.microsoft.com/office/powerpoint/2010/main" val="3445958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FC80002-DE87-41D8-BE6A-2B906FCFB043}"/>
              </a:ext>
            </a:extLst>
          </p:cNvPr>
          <p:cNvSpPr>
            <a:spLocks noGrp="1"/>
          </p:cNvSpPr>
          <p:nvPr>
            <p:ph type="sldNum" sz="quarter" idx="12"/>
          </p:nvPr>
        </p:nvSpPr>
        <p:spPr/>
        <p:txBody>
          <a:bodyPr/>
          <a:lstStyle/>
          <a:p>
            <a:fld id="{5B030B8D-E765-4C63-AE55-742869199B43}" type="slidenum">
              <a:rPr lang="en-US" smtClean="0"/>
              <a:t>20</a:t>
            </a:fld>
            <a:endParaRPr lang="en-US"/>
          </a:p>
        </p:txBody>
      </p:sp>
      <p:pic>
        <p:nvPicPr>
          <p:cNvPr id="5" name="Picture 4" descr="A picture containing text&#10;&#10;Description automatically generated">
            <a:extLst>
              <a:ext uri="{FF2B5EF4-FFF2-40B4-BE49-F238E27FC236}">
                <a16:creationId xmlns:a16="http://schemas.microsoft.com/office/drawing/2014/main" id="{72EE2EF1-1AB0-45A9-92CA-34BD94A0D8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pic>
        <p:nvPicPr>
          <p:cNvPr id="7" name="Picture 6" descr="A picture containing text, shelf&#10;&#10;Description automatically generated">
            <a:extLst>
              <a:ext uri="{FF2B5EF4-FFF2-40B4-BE49-F238E27FC236}">
                <a16:creationId xmlns:a16="http://schemas.microsoft.com/office/drawing/2014/main" id="{9AEDBADD-E1CB-4277-A212-9BA5BA1A39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9448" y="1874749"/>
            <a:ext cx="7555252" cy="4247755"/>
          </a:xfrm>
          <a:prstGeom prst="rect">
            <a:avLst/>
          </a:prstGeom>
        </p:spPr>
      </p:pic>
    </p:spTree>
    <p:extLst>
      <p:ext uri="{BB962C8B-B14F-4D97-AF65-F5344CB8AC3E}">
        <p14:creationId xmlns:p14="http://schemas.microsoft.com/office/powerpoint/2010/main" val="3857001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B29AF00-A631-49AF-BFC3-25C4A732BEA1}"/>
              </a:ext>
            </a:extLst>
          </p:cNvPr>
          <p:cNvSpPr txBox="1"/>
          <p:nvPr/>
        </p:nvSpPr>
        <p:spPr>
          <a:xfrm>
            <a:off x="1136428" y="1047271"/>
            <a:ext cx="6467867" cy="3450613"/>
          </a:xfrm>
          <a:prstGeom prst="rect">
            <a:avLst/>
          </a:prstGeom>
        </p:spPr>
        <p:txBody>
          <a:bodyPr vert="horz" lIns="91440" tIns="45720" rIns="91440" bIns="45720" rtlCol="0" anchor="ctr">
            <a:normAutofit/>
          </a:bodyPr>
          <a:lstStyle/>
          <a:p>
            <a:pPr>
              <a:lnSpc>
                <a:spcPct val="90000"/>
              </a:lnSpc>
              <a:spcAft>
                <a:spcPts val="600"/>
              </a:spcAft>
            </a:pPr>
            <a:r>
              <a:rPr lang="en-US" sz="6600" b="1" dirty="0">
                <a:latin typeface="Times New Roman" panose="02020603050405020304" pitchFamily="18" charset="0"/>
                <a:cs typeface="Times New Roman" panose="02020603050405020304" pitchFamily="18" charset="0"/>
              </a:rPr>
              <a:t>Thank you</a:t>
            </a:r>
          </a:p>
        </p:txBody>
      </p:sp>
      <p:sp>
        <p:nvSpPr>
          <p:cNvPr id="17" name="Rectangle 10">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rgbClr val="5649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2">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rgbClr val="77A6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10;&#10;Description automatically generated">
            <a:extLst>
              <a:ext uri="{FF2B5EF4-FFF2-40B4-BE49-F238E27FC236}">
                <a16:creationId xmlns:a16="http://schemas.microsoft.com/office/drawing/2014/main" id="{E4B031F9-B170-409C-9119-EDCB49B50F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4442" y="3014194"/>
            <a:ext cx="1462088" cy="829611"/>
          </a:xfrm>
          <a:prstGeom prst="rect">
            <a:avLst/>
          </a:prstGeom>
        </p:spPr>
      </p:pic>
      <p:sp>
        <p:nvSpPr>
          <p:cNvPr id="4" name="Slide Number Placeholder 3">
            <a:extLst>
              <a:ext uri="{FF2B5EF4-FFF2-40B4-BE49-F238E27FC236}">
                <a16:creationId xmlns:a16="http://schemas.microsoft.com/office/drawing/2014/main" id="{F8ABBF0F-4576-4768-981B-4C9C37187F73}"/>
              </a:ext>
            </a:extLst>
          </p:cNvPr>
          <p:cNvSpPr>
            <a:spLocks noGrp="1"/>
          </p:cNvSpPr>
          <p:nvPr>
            <p:ph type="sldNum" sz="quarter" idx="12"/>
          </p:nvPr>
        </p:nvSpPr>
        <p:spPr>
          <a:xfrm>
            <a:off x="10341428" y="6356350"/>
            <a:ext cx="1012371" cy="365125"/>
          </a:xfrm>
        </p:spPr>
        <p:txBody>
          <a:bodyPr vert="horz" lIns="91440" tIns="45720" rIns="91440" bIns="45720" rtlCol="0" anchor="ctr">
            <a:normAutofit/>
          </a:bodyPr>
          <a:lstStyle/>
          <a:p>
            <a:pPr>
              <a:spcAft>
                <a:spcPts val="600"/>
              </a:spcAft>
            </a:pPr>
            <a:fld id="{5B030B8D-E765-4C63-AE55-742869199B43}" type="slidenum">
              <a:rPr lang="en-US">
                <a:solidFill>
                  <a:srgbClr val="FFFFFF"/>
                </a:solidFill>
              </a:rPr>
              <a:pPr>
                <a:spcAft>
                  <a:spcPts val="600"/>
                </a:spcAft>
              </a:pPr>
              <a:t>21</a:t>
            </a:fld>
            <a:endParaRPr lang="en-US">
              <a:solidFill>
                <a:srgbClr val="FFFFFF"/>
              </a:solidFill>
            </a:endParaRPr>
          </a:p>
        </p:txBody>
      </p:sp>
    </p:spTree>
    <p:extLst>
      <p:ext uri="{BB962C8B-B14F-4D97-AF65-F5344CB8AC3E}">
        <p14:creationId xmlns:p14="http://schemas.microsoft.com/office/powerpoint/2010/main" val="3235837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icture containing text&#10;&#10;Description automatically generated">
            <a:extLst>
              <a:ext uri="{FF2B5EF4-FFF2-40B4-BE49-F238E27FC236}">
                <a16:creationId xmlns:a16="http://schemas.microsoft.com/office/drawing/2014/main" id="{0EBA485B-0480-48CA-A161-79B3CC5526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16000" y="234881"/>
            <a:ext cx="2160000" cy="1225618"/>
          </a:xfrm>
        </p:spPr>
      </p:pic>
      <p:sp>
        <p:nvSpPr>
          <p:cNvPr id="4" name="Slide Number Placeholder 3">
            <a:extLst>
              <a:ext uri="{FF2B5EF4-FFF2-40B4-BE49-F238E27FC236}">
                <a16:creationId xmlns:a16="http://schemas.microsoft.com/office/drawing/2014/main" id="{2EAC75C4-2205-4098-AE96-D2AC8846EAD0}"/>
              </a:ext>
            </a:extLst>
          </p:cNvPr>
          <p:cNvSpPr>
            <a:spLocks noGrp="1"/>
          </p:cNvSpPr>
          <p:nvPr>
            <p:ph type="sldNum" sz="quarter" idx="12"/>
          </p:nvPr>
        </p:nvSpPr>
        <p:spPr/>
        <p:txBody>
          <a:bodyPr/>
          <a:lstStyle/>
          <a:p>
            <a:fld id="{5B030B8D-E765-4C63-AE55-742869199B43}" type="slidenum">
              <a:rPr lang="en-US" smtClean="0"/>
              <a:t>3</a:t>
            </a:fld>
            <a:endParaRPr lang="en-US"/>
          </a:p>
        </p:txBody>
      </p:sp>
      <p:graphicFrame>
        <p:nvGraphicFramePr>
          <p:cNvPr id="7" name="Table 6">
            <a:extLst>
              <a:ext uri="{FF2B5EF4-FFF2-40B4-BE49-F238E27FC236}">
                <a16:creationId xmlns:a16="http://schemas.microsoft.com/office/drawing/2014/main" id="{20244BBE-580F-4732-8A46-EA1F6A179C4B}"/>
              </a:ext>
            </a:extLst>
          </p:cNvPr>
          <p:cNvGraphicFramePr>
            <a:graphicFrameLocks noGrp="1"/>
          </p:cNvGraphicFramePr>
          <p:nvPr>
            <p:extLst>
              <p:ext uri="{D42A27DB-BD31-4B8C-83A1-F6EECF244321}">
                <p14:modId xmlns:p14="http://schemas.microsoft.com/office/powerpoint/2010/main" val="3717375976"/>
              </p:ext>
            </p:extLst>
          </p:nvPr>
        </p:nvGraphicFramePr>
        <p:xfrm>
          <a:off x="2784892" y="1460499"/>
          <a:ext cx="5902216" cy="4895851"/>
        </p:xfrm>
        <a:graphic>
          <a:graphicData uri="http://schemas.openxmlformats.org/drawingml/2006/table">
            <a:tbl>
              <a:tblPr firstRow="1" firstCol="1" bandRow="1">
                <a:tableStyleId>{5C22544A-7EE6-4342-B048-85BDC9FD1C3A}</a:tableStyleId>
              </a:tblPr>
              <a:tblGrid>
                <a:gridCol w="1366276">
                  <a:extLst>
                    <a:ext uri="{9D8B030D-6E8A-4147-A177-3AD203B41FA5}">
                      <a16:colId xmlns:a16="http://schemas.microsoft.com/office/drawing/2014/main" val="1189776007"/>
                    </a:ext>
                  </a:extLst>
                </a:gridCol>
                <a:gridCol w="1968814">
                  <a:extLst>
                    <a:ext uri="{9D8B030D-6E8A-4147-A177-3AD203B41FA5}">
                      <a16:colId xmlns:a16="http://schemas.microsoft.com/office/drawing/2014/main" val="3833646538"/>
                    </a:ext>
                  </a:extLst>
                </a:gridCol>
                <a:gridCol w="2567126">
                  <a:extLst>
                    <a:ext uri="{9D8B030D-6E8A-4147-A177-3AD203B41FA5}">
                      <a16:colId xmlns:a16="http://schemas.microsoft.com/office/drawing/2014/main" val="1124991247"/>
                    </a:ext>
                  </a:extLst>
                </a:gridCol>
              </a:tblGrid>
              <a:tr h="194631">
                <a:tc>
                  <a:txBody>
                    <a:bodyPr/>
                    <a:lstStyle/>
                    <a:p>
                      <a:pPr marL="457200" algn="ctr">
                        <a:lnSpc>
                          <a:spcPct val="150000"/>
                        </a:lnSpc>
                      </a:pPr>
                      <a:r>
                        <a:rPr lang="en-US" sz="800">
                          <a:effectLst/>
                        </a:rPr>
                        <a:t>ROLE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pPr>
                      <a:r>
                        <a:rPr lang="en-US" sz="8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spcAft>
                          <a:spcPts val="800"/>
                        </a:spcAft>
                      </a:pPr>
                      <a:r>
                        <a:rPr lang="en-US" sz="800">
                          <a:effectLst/>
                        </a:rPr>
                        <a:t>RESPONSIBILITIES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extLst>
                  <a:ext uri="{0D108BD9-81ED-4DB2-BD59-A6C34878D82A}">
                    <a16:rowId xmlns:a16="http://schemas.microsoft.com/office/drawing/2014/main" val="2819668105"/>
                  </a:ext>
                </a:extLst>
              </a:tr>
              <a:tr h="1212472">
                <a:tc>
                  <a:txBody>
                    <a:bodyPr/>
                    <a:lstStyle/>
                    <a:p>
                      <a:pPr marL="457200" algn="ctr">
                        <a:lnSpc>
                          <a:spcPct val="150000"/>
                        </a:lnSpc>
                      </a:pPr>
                      <a:r>
                        <a:rPr lang="en-US" sz="800">
                          <a:effectLst/>
                        </a:rPr>
                        <a:t>GUI developer and code debugging</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pPr>
                      <a:r>
                        <a:rPr lang="en-US" sz="800" dirty="0">
                          <a:effectLst/>
                        </a:rPr>
                        <a:t>S RUSHENDRA</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342900" lvl="0" indent="-342900" algn="l">
                        <a:lnSpc>
                          <a:spcPct val="150000"/>
                        </a:lnSpc>
                        <a:buFont typeface="Symbol" panose="05050102010706020507" pitchFamily="18" charset="2"/>
                        <a:buChar char=""/>
                      </a:pPr>
                      <a:r>
                        <a:rPr lang="en-US" sz="800" dirty="0">
                          <a:effectLst/>
                        </a:rPr>
                        <a:t>Creating windows</a:t>
                      </a:r>
                    </a:p>
                    <a:p>
                      <a:pPr marL="342900" lvl="0" indent="-342900" algn="l">
                        <a:lnSpc>
                          <a:spcPct val="150000"/>
                        </a:lnSpc>
                        <a:buFont typeface="Symbol" panose="05050102010706020507" pitchFamily="18" charset="2"/>
                        <a:buChar char=""/>
                      </a:pPr>
                      <a:r>
                        <a:rPr lang="en-US" sz="800" dirty="0">
                          <a:effectLst/>
                        </a:rPr>
                        <a:t>Entry boxes, Message boxes</a:t>
                      </a:r>
                    </a:p>
                    <a:p>
                      <a:pPr marL="342900" lvl="0" indent="-342900" algn="l">
                        <a:lnSpc>
                          <a:spcPct val="150000"/>
                        </a:lnSpc>
                        <a:spcAft>
                          <a:spcPts val="800"/>
                        </a:spcAft>
                        <a:buFont typeface="Symbol" panose="05050102010706020507" pitchFamily="18" charset="2"/>
                        <a:buChar char=""/>
                      </a:pPr>
                      <a:r>
                        <a:rPr lang="en-US" sz="800" dirty="0" err="1">
                          <a:effectLst/>
                        </a:rPr>
                        <a:t>Treeview</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extLst>
                  <a:ext uri="{0D108BD9-81ED-4DB2-BD59-A6C34878D82A}">
                    <a16:rowId xmlns:a16="http://schemas.microsoft.com/office/drawing/2014/main" val="2048725524"/>
                  </a:ext>
                </a:extLst>
              </a:tr>
              <a:tr h="1136819">
                <a:tc>
                  <a:txBody>
                    <a:bodyPr/>
                    <a:lstStyle/>
                    <a:p>
                      <a:pPr marL="457200" algn="ctr">
                        <a:lnSpc>
                          <a:spcPct val="150000"/>
                        </a:lnSpc>
                      </a:pPr>
                      <a:r>
                        <a:rPr lang="en-US" sz="800">
                          <a:effectLst/>
                        </a:rPr>
                        <a:t>Buttons, functionalities and Background Image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pPr>
                      <a:r>
                        <a:rPr lang="en-US" sz="800" dirty="0">
                          <a:effectLst/>
                        </a:rPr>
                        <a:t>ANNAPU ANUSHA</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342900" lvl="0" indent="-342900" algn="just">
                        <a:lnSpc>
                          <a:spcPct val="150000"/>
                        </a:lnSpc>
                        <a:buFont typeface="Symbol" panose="05050102010706020507" pitchFamily="18" charset="2"/>
                        <a:buChar char=""/>
                      </a:pPr>
                      <a:r>
                        <a:rPr lang="en-US" sz="800" dirty="0">
                          <a:effectLst/>
                        </a:rPr>
                        <a:t>Creating buttons</a:t>
                      </a:r>
                    </a:p>
                    <a:p>
                      <a:pPr marL="342900" lvl="0" indent="-342900" algn="just">
                        <a:lnSpc>
                          <a:spcPct val="150000"/>
                        </a:lnSpc>
                        <a:buFont typeface="Symbol" panose="05050102010706020507" pitchFamily="18" charset="2"/>
                        <a:buChar char=""/>
                      </a:pPr>
                      <a:r>
                        <a:rPr lang="en-US" sz="800" dirty="0">
                          <a:effectLst/>
                        </a:rPr>
                        <a:t>Button functionalities</a:t>
                      </a:r>
                    </a:p>
                    <a:p>
                      <a:pPr marL="342900" lvl="0" indent="-342900" algn="just">
                        <a:lnSpc>
                          <a:spcPct val="150000"/>
                        </a:lnSpc>
                        <a:spcAft>
                          <a:spcPts val="800"/>
                        </a:spcAft>
                        <a:buFont typeface="Symbol" panose="05050102010706020507" pitchFamily="18" charset="2"/>
                        <a:buChar char=""/>
                      </a:pPr>
                      <a:r>
                        <a:rPr lang="en-US" sz="800" dirty="0">
                          <a:effectLst/>
                        </a:rPr>
                        <a:t>Background image</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extLst>
                  <a:ext uri="{0D108BD9-81ED-4DB2-BD59-A6C34878D82A}">
                    <a16:rowId xmlns:a16="http://schemas.microsoft.com/office/drawing/2014/main" val="31723616"/>
                  </a:ext>
                </a:extLst>
              </a:tr>
              <a:tr h="1138836">
                <a:tc>
                  <a:txBody>
                    <a:bodyPr/>
                    <a:lstStyle/>
                    <a:p>
                      <a:pPr marL="457200" algn="ctr">
                        <a:lnSpc>
                          <a:spcPct val="150000"/>
                        </a:lnSpc>
                      </a:pPr>
                      <a:r>
                        <a:rPr lang="en-US" sz="800">
                          <a:effectLst/>
                        </a:rPr>
                        <a:t>Database Connection and operations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pPr>
                      <a:r>
                        <a:rPr lang="en-US" sz="800">
                          <a:effectLst/>
                        </a:rPr>
                        <a:t>KAMBALA PARAMA SHIVA</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342900" lvl="0" indent="-342900" algn="l">
                        <a:lnSpc>
                          <a:spcPct val="150000"/>
                        </a:lnSpc>
                        <a:buFont typeface="Symbol" panose="05050102010706020507" pitchFamily="18" charset="2"/>
                        <a:buChar char=""/>
                      </a:pPr>
                      <a:r>
                        <a:rPr lang="en-US" sz="800">
                          <a:effectLst/>
                        </a:rPr>
                        <a:t>Connecting and closing database </a:t>
                      </a:r>
                    </a:p>
                    <a:p>
                      <a:pPr marL="342900" lvl="0" indent="-342900" algn="l">
                        <a:lnSpc>
                          <a:spcPct val="150000"/>
                        </a:lnSpc>
                        <a:spcAft>
                          <a:spcPts val="800"/>
                        </a:spcAft>
                        <a:buFont typeface="Symbol" panose="05050102010706020507" pitchFamily="18" charset="2"/>
                        <a:buChar char=""/>
                      </a:pPr>
                      <a:r>
                        <a:rPr lang="en-US" sz="800">
                          <a:effectLst/>
                        </a:rPr>
                        <a:t>CRUD operations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extLst>
                  <a:ext uri="{0D108BD9-81ED-4DB2-BD59-A6C34878D82A}">
                    <a16:rowId xmlns:a16="http://schemas.microsoft.com/office/drawing/2014/main" val="2621430851"/>
                  </a:ext>
                </a:extLst>
              </a:tr>
              <a:tr h="1213093">
                <a:tc>
                  <a:txBody>
                    <a:bodyPr/>
                    <a:lstStyle/>
                    <a:p>
                      <a:pPr marL="457200" algn="ctr">
                        <a:lnSpc>
                          <a:spcPct val="150000"/>
                        </a:lnSpc>
                      </a:pPr>
                      <a:r>
                        <a:rPr lang="en-US" sz="800">
                          <a:effectLst/>
                        </a:rPr>
                        <a:t>Testing, date time entry and app integration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457200" algn="ctr">
                        <a:lnSpc>
                          <a:spcPct val="150000"/>
                        </a:lnSpc>
                      </a:pPr>
                      <a:r>
                        <a:rPr lang="en-US" sz="800">
                          <a:effectLst/>
                        </a:rPr>
                        <a:t>PADURLA PARTHY SURYA VAMSHI</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tc>
                  <a:txBody>
                    <a:bodyPr/>
                    <a:lstStyle/>
                    <a:p>
                      <a:pPr marL="342900" lvl="0" indent="-342900" algn="l">
                        <a:lnSpc>
                          <a:spcPct val="150000"/>
                        </a:lnSpc>
                        <a:buFont typeface="Symbol" panose="05050102010706020507" pitchFamily="18" charset="2"/>
                        <a:buChar char=""/>
                      </a:pPr>
                      <a:r>
                        <a:rPr lang="en-US" sz="800" dirty="0">
                          <a:effectLst/>
                        </a:rPr>
                        <a:t>Testing the system</a:t>
                      </a:r>
                    </a:p>
                    <a:p>
                      <a:pPr marL="342900" lvl="0" indent="-342900" algn="l">
                        <a:lnSpc>
                          <a:spcPct val="150000"/>
                        </a:lnSpc>
                        <a:buFont typeface="Symbol" panose="05050102010706020507" pitchFamily="18" charset="2"/>
                        <a:buChar char=""/>
                      </a:pPr>
                      <a:r>
                        <a:rPr lang="en-US" sz="800" dirty="0">
                          <a:effectLst/>
                        </a:rPr>
                        <a:t>Current time operation</a:t>
                      </a:r>
                    </a:p>
                    <a:p>
                      <a:pPr marL="342900" lvl="0" indent="-342900" algn="l">
                        <a:lnSpc>
                          <a:spcPct val="150000"/>
                        </a:lnSpc>
                        <a:spcAft>
                          <a:spcPts val="800"/>
                        </a:spcAft>
                        <a:buFont typeface="Symbol" panose="05050102010706020507" pitchFamily="18" charset="2"/>
                        <a:buChar char=""/>
                      </a:pPr>
                      <a:r>
                        <a:rPr lang="en-US" sz="800" dirty="0">
                          <a:effectLst/>
                        </a:rPr>
                        <a:t>Creating the application</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423" marR="48423" marT="0" marB="0"/>
                </a:tc>
                <a:extLst>
                  <a:ext uri="{0D108BD9-81ED-4DB2-BD59-A6C34878D82A}">
                    <a16:rowId xmlns:a16="http://schemas.microsoft.com/office/drawing/2014/main" val="2081827408"/>
                  </a:ext>
                </a:extLst>
              </a:tr>
            </a:tbl>
          </a:graphicData>
        </a:graphic>
      </p:graphicFrame>
    </p:spTree>
    <p:extLst>
      <p:ext uri="{BB962C8B-B14F-4D97-AF65-F5344CB8AC3E}">
        <p14:creationId xmlns:p14="http://schemas.microsoft.com/office/powerpoint/2010/main" val="4287859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FFB31F6-A099-4748-8286-8E6FB4438D64}"/>
              </a:ext>
            </a:extLst>
          </p:cNvPr>
          <p:cNvSpPr>
            <a:spLocks noGrp="1"/>
          </p:cNvSpPr>
          <p:nvPr>
            <p:ph type="sldNum" sz="quarter" idx="12"/>
          </p:nvPr>
        </p:nvSpPr>
        <p:spPr/>
        <p:txBody>
          <a:bodyPr/>
          <a:lstStyle/>
          <a:p>
            <a:fld id="{5B030B8D-E765-4C63-AE55-742869199B43}" type="slidenum">
              <a:rPr lang="en-US" smtClean="0"/>
              <a:t>4</a:t>
            </a:fld>
            <a:endParaRPr lang="en-US"/>
          </a:p>
        </p:txBody>
      </p:sp>
      <p:pic>
        <p:nvPicPr>
          <p:cNvPr id="5" name="Content Placeholder 5" descr="A picture containing text&#10;&#10;Description automatically generated">
            <a:extLst>
              <a:ext uri="{FF2B5EF4-FFF2-40B4-BE49-F238E27FC236}">
                <a16:creationId xmlns:a16="http://schemas.microsoft.com/office/drawing/2014/main" id="{42A7BC79-ADBF-4AD3-9C24-A4D0B52AFC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6000" y="234881"/>
            <a:ext cx="2160000" cy="1225618"/>
          </a:xfrm>
          <a:prstGeom prst="rect">
            <a:avLst/>
          </a:prstGeom>
        </p:spPr>
      </p:pic>
      <p:sp>
        <p:nvSpPr>
          <p:cNvPr id="8" name="TextBox 7">
            <a:extLst>
              <a:ext uri="{FF2B5EF4-FFF2-40B4-BE49-F238E27FC236}">
                <a16:creationId xmlns:a16="http://schemas.microsoft.com/office/drawing/2014/main" id="{2024CEFA-28C8-4B0C-AB9B-FCE627B40CA8}"/>
              </a:ext>
            </a:extLst>
          </p:cNvPr>
          <p:cNvSpPr txBox="1"/>
          <p:nvPr/>
        </p:nvSpPr>
        <p:spPr>
          <a:xfrm>
            <a:off x="1656521" y="1760370"/>
            <a:ext cx="8878957" cy="2976712"/>
          </a:xfrm>
          <a:prstGeom prst="rect">
            <a:avLst/>
          </a:prstGeom>
          <a:noFill/>
        </p:spPr>
        <p:txBody>
          <a:bodyPr wrap="square">
            <a:spAutoFit/>
          </a:bodyPr>
          <a:lstStyle/>
          <a:p>
            <a:pPr marL="502920" algn="just">
              <a:lnSpc>
                <a:spcPct val="200000"/>
              </a:lnSpc>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The project objectives are: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20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eliminate the paperwork in library.</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20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record every transaction in computerized system so that problem such as file missing won’t happen again.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200000"/>
              </a:lnSpc>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design a user-friendly Graphical User Interface (GUI) which suit the users.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200000"/>
              </a:lnSpc>
              <a:spcAft>
                <a:spcPts val="800"/>
              </a:spcAft>
              <a:buFont typeface="Wingdings" panose="05000000000000000000" pitchFamily="2" charset="2"/>
              <a:buChar char=""/>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complete the system according to project schedule.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7358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picture containing text&#10;&#10;Description automatically generated">
            <a:extLst>
              <a:ext uri="{FF2B5EF4-FFF2-40B4-BE49-F238E27FC236}">
                <a16:creationId xmlns:a16="http://schemas.microsoft.com/office/drawing/2014/main" id="{A9FE33C5-20A3-4856-8141-1C98AD9D3B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15999" y="179520"/>
            <a:ext cx="2160000" cy="1225618"/>
          </a:xfrm>
        </p:spPr>
      </p:pic>
      <p:sp>
        <p:nvSpPr>
          <p:cNvPr id="4" name="Slide Number Placeholder 3">
            <a:extLst>
              <a:ext uri="{FF2B5EF4-FFF2-40B4-BE49-F238E27FC236}">
                <a16:creationId xmlns:a16="http://schemas.microsoft.com/office/drawing/2014/main" id="{96CFD0D2-A16B-458D-BACB-2108FA85E1F0}"/>
              </a:ext>
            </a:extLst>
          </p:cNvPr>
          <p:cNvSpPr>
            <a:spLocks noGrp="1"/>
          </p:cNvSpPr>
          <p:nvPr>
            <p:ph type="sldNum" sz="quarter" idx="12"/>
          </p:nvPr>
        </p:nvSpPr>
        <p:spPr/>
        <p:txBody>
          <a:bodyPr/>
          <a:lstStyle/>
          <a:p>
            <a:fld id="{5B030B8D-E765-4C63-AE55-742869199B43}" type="slidenum">
              <a:rPr lang="en-US" smtClean="0"/>
              <a:t>5</a:t>
            </a:fld>
            <a:endParaRPr lang="en-US"/>
          </a:p>
        </p:txBody>
      </p:sp>
      <p:pic>
        <p:nvPicPr>
          <p:cNvPr id="5" name="Picture 4" descr="Graphical user interface, text, application, email&#10;&#10;Description automatically generated">
            <a:extLst>
              <a:ext uri="{FF2B5EF4-FFF2-40B4-BE49-F238E27FC236}">
                <a16:creationId xmlns:a16="http://schemas.microsoft.com/office/drawing/2014/main" id="{F91404CF-4866-46CA-AF6C-E6ADBFC9D178}"/>
              </a:ext>
            </a:extLst>
          </p:cNvPr>
          <p:cNvPicPr/>
          <p:nvPr/>
        </p:nvPicPr>
        <p:blipFill rotWithShape="1">
          <a:blip r:embed="rId3">
            <a:extLst>
              <a:ext uri="{28A0092B-C50C-407E-A947-70E740481C1C}">
                <a14:useLocalDpi xmlns:a14="http://schemas.microsoft.com/office/drawing/2010/main" val="0"/>
              </a:ext>
            </a:extLst>
          </a:blip>
          <a:srcRect l="13782" t="22805" r="68752" b="56215"/>
          <a:stretch/>
        </p:blipFill>
        <p:spPr bwMode="auto">
          <a:xfrm>
            <a:off x="1331028" y="3275528"/>
            <a:ext cx="2739887" cy="1693975"/>
          </a:xfrm>
          <a:prstGeom prst="rect">
            <a:avLst/>
          </a:prstGeom>
          <a:ln>
            <a:no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C007C49B-64C9-4457-A558-B7790A7B30D9}"/>
              </a:ext>
            </a:extLst>
          </p:cNvPr>
          <p:cNvSpPr txBox="1"/>
          <p:nvPr/>
        </p:nvSpPr>
        <p:spPr>
          <a:xfrm>
            <a:off x="907773" y="1459000"/>
            <a:ext cx="10446027" cy="2123658"/>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USER INTERFACE</a:t>
            </a:r>
            <a:r>
              <a:rPr lang="en-US" sz="1600" dirty="0">
                <a:latin typeface="Times New Roman" panose="02020603050405020304" pitchFamily="18" charset="0"/>
                <a:cs typeface="Times New Roman" panose="02020603050405020304" pitchFamily="18" charset="0"/>
              </a:rPr>
              <a:t> </a:t>
            </a:r>
          </a:p>
          <a:p>
            <a:r>
              <a:rPr lang="en-US" sz="1600" dirty="0">
                <a:latin typeface="Times New Roman" panose="02020603050405020304" pitchFamily="18" charset="0"/>
                <a:cs typeface="Times New Roman" panose="02020603050405020304" pitchFamily="18" charset="0"/>
              </a:rPr>
              <a:t>To open Library Management System first you need to open “Library_Management_System.exe” file.</a:t>
            </a:r>
          </a:p>
          <a:p>
            <a:endParaRPr lang="en-US" sz="1600" dirty="0">
              <a:latin typeface="Times New Roman" panose="02020603050405020304" pitchFamily="18" charset="0"/>
              <a:cs typeface="Times New Roman" panose="02020603050405020304" pitchFamily="18" charset="0"/>
            </a:endParaRPr>
          </a:p>
          <a:p>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PYINSTALLER :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PyInstaller</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is a Python library used for converting a Python script into a standalone executable program. It is often used to package Python applications into an easy-to-distribute format, which can be executed without the need for a Python interpreter or other dependencies.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8C9C5CE0-2B77-477B-9D2B-AE95F1785481}"/>
              </a:ext>
            </a:extLst>
          </p:cNvPr>
          <p:cNvSpPr txBox="1"/>
          <p:nvPr/>
        </p:nvSpPr>
        <p:spPr>
          <a:xfrm>
            <a:off x="4494169" y="2906297"/>
            <a:ext cx="6096000" cy="3110082"/>
          </a:xfrm>
          <a:prstGeom prst="rect">
            <a:avLst/>
          </a:prstGeom>
          <a:noFill/>
        </p:spPr>
        <p:txBody>
          <a:bodyPr wrap="square">
            <a:spAutoFit/>
          </a:bodyPr>
          <a:lstStyle/>
          <a:p>
            <a:pPr>
              <a:lnSpc>
                <a:spcPct val="150000"/>
              </a:lnSpc>
              <a:spcAft>
                <a:spcPts val="800"/>
              </a:spcAft>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You can see the following buttons in the user interface.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Add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View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Update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Issue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Return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Delete books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Quit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15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icture containing text, shelf&#10;&#10;Description automatically generated">
            <a:extLst>
              <a:ext uri="{FF2B5EF4-FFF2-40B4-BE49-F238E27FC236}">
                <a16:creationId xmlns:a16="http://schemas.microsoft.com/office/drawing/2014/main" id="{0F5A7975-E2B0-4CBA-8DF2-D338F97947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2006" y="1646238"/>
            <a:ext cx="8707983" cy="4895850"/>
          </a:xfrm>
        </p:spPr>
      </p:pic>
      <p:sp>
        <p:nvSpPr>
          <p:cNvPr id="4" name="Slide Number Placeholder 3">
            <a:extLst>
              <a:ext uri="{FF2B5EF4-FFF2-40B4-BE49-F238E27FC236}">
                <a16:creationId xmlns:a16="http://schemas.microsoft.com/office/drawing/2014/main" id="{50E8FD9B-2BEF-4756-B783-18A4A7FBD665}"/>
              </a:ext>
            </a:extLst>
          </p:cNvPr>
          <p:cNvSpPr>
            <a:spLocks noGrp="1"/>
          </p:cNvSpPr>
          <p:nvPr>
            <p:ph type="sldNum" sz="quarter" idx="12"/>
          </p:nvPr>
        </p:nvSpPr>
        <p:spPr/>
        <p:txBody>
          <a:bodyPr/>
          <a:lstStyle/>
          <a:p>
            <a:fld id="{5B030B8D-E765-4C63-AE55-742869199B43}" type="slidenum">
              <a:rPr lang="en-US" smtClean="0"/>
              <a:t>6</a:t>
            </a:fld>
            <a:endParaRPr lang="en-US"/>
          </a:p>
        </p:txBody>
      </p:sp>
      <p:pic>
        <p:nvPicPr>
          <p:cNvPr id="8" name="Picture 7" descr="A picture containing text&#10;&#10;Description automatically generated">
            <a:extLst>
              <a:ext uri="{FF2B5EF4-FFF2-40B4-BE49-F238E27FC236}">
                <a16:creationId xmlns:a16="http://schemas.microsoft.com/office/drawing/2014/main" id="{7573A3AC-7633-4502-B1D9-7032206643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8" y="426680"/>
            <a:ext cx="2160000" cy="1225618"/>
          </a:xfrm>
          <a:prstGeom prst="rect">
            <a:avLst/>
          </a:prstGeom>
        </p:spPr>
      </p:pic>
    </p:spTree>
    <p:extLst>
      <p:ext uri="{BB962C8B-B14F-4D97-AF65-F5344CB8AC3E}">
        <p14:creationId xmlns:p14="http://schemas.microsoft.com/office/powerpoint/2010/main" val="3998365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9D00D9D-9F26-4915-8A85-DBA8067063B4}"/>
              </a:ext>
            </a:extLst>
          </p:cNvPr>
          <p:cNvSpPr>
            <a:spLocks noGrp="1"/>
          </p:cNvSpPr>
          <p:nvPr>
            <p:ph type="sldNum" sz="quarter" idx="12"/>
          </p:nvPr>
        </p:nvSpPr>
        <p:spPr/>
        <p:txBody>
          <a:bodyPr/>
          <a:lstStyle/>
          <a:p>
            <a:fld id="{5B030B8D-E765-4C63-AE55-742869199B43}" type="slidenum">
              <a:rPr lang="en-US" smtClean="0"/>
              <a:t>7</a:t>
            </a:fld>
            <a:endParaRPr lang="en-US"/>
          </a:p>
        </p:txBody>
      </p:sp>
      <p:pic>
        <p:nvPicPr>
          <p:cNvPr id="5" name="Picture 4" descr="A picture containing text&#10;&#10;Description automatically generated">
            <a:extLst>
              <a:ext uri="{FF2B5EF4-FFF2-40B4-BE49-F238E27FC236}">
                <a16:creationId xmlns:a16="http://schemas.microsoft.com/office/drawing/2014/main" id="{AF346EB7-05F2-4DAD-9E8F-2B4BD0F513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38" y="426680"/>
            <a:ext cx="2160000" cy="1225618"/>
          </a:xfrm>
          <a:prstGeom prst="rect">
            <a:avLst/>
          </a:prstGeom>
        </p:spPr>
      </p:pic>
      <p:sp>
        <p:nvSpPr>
          <p:cNvPr id="8" name="TextBox 7">
            <a:extLst>
              <a:ext uri="{FF2B5EF4-FFF2-40B4-BE49-F238E27FC236}">
                <a16:creationId xmlns:a16="http://schemas.microsoft.com/office/drawing/2014/main" id="{EA6C97DE-A6A7-450C-BC44-594F19BBF519}"/>
              </a:ext>
            </a:extLst>
          </p:cNvPr>
          <p:cNvSpPr txBox="1"/>
          <p:nvPr/>
        </p:nvSpPr>
        <p:spPr>
          <a:xfrm>
            <a:off x="748748" y="2191770"/>
            <a:ext cx="10694504" cy="3028458"/>
          </a:xfrm>
          <a:prstGeom prst="rect">
            <a:avLst/>
          </a:prstGeom>
          <a:noFill/>
        </p:spPr>
        <p:txBody>
          <a:bodyPr wrap="square">
            <a:spAutoFit/>
          </a:bodyPr>
          <a:lstStyle/>
          <a:p>
            <a:pPr lvl="2" algn="just"/>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SQLITE3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SQLite3 is a lightweight, self-contained relational database management system that is implemented as a library in the Python programming language. It provides a simple, fast, and reliable way to store and retrieve data in a structured manner.</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lvl="2" algn="just"/>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lvl="2"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use SQLite3 in Python, you must first import the sqlite3 module. Once imported, you can create a connection to a SQLite database by calling the connect() function, passing in the name of the database file as an argument. If the database file does not exist, SQLite will create it for you automatically.</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lvl="2" algn="just"/>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lvl="2"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Once you have a connection to the database, you can execute SQL commands using a cursor object. The cursor is used to execute SQL commands and retrieve results. To execute a SQL command, you call the execute() method on the cursor object and pass in the SQL statement as a string.</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lvl="2" algn="just">
              <a:lnSpc>
                <a:spcPct val="150000"/>
              </a:lnSpc>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2911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525C16C-4303-4E7F-80A1-EC1F95475C67}"/>
              </a:ext>
            </a:extLst>
          </p:cNvPr>
          <p:cNvSpPr>
            <a:spLocks noGrp="1"/>
          </p:cNvSpPr>
          <p:nvPr>
            <p:ph type="sldNum" sz="quarter" idx="12"/>
          </p:nvPr>
        </p:nvSpPr>
        <p:spPr/>
        <p:txBody>
          <a:bodyPr/>
          <a:lstStyle/>
          <a:p>
            <a:fld id="{5B030B8D-E765-4C63-AE55-742869199B43}" type="slidenum">
              <a:rPr lang="en-US" smtClean="0"/>
              <a:t>8</a:t>
            </a:fld>
            <a:endParaRPr lang="en-US"/>
          </a:p>
        </p:txBody>
      </p:sp>
      <p:pic>
        <p:nvPicPr>
          <p:cNvPr id="5" name="Picture 4">
            <a:extLst>
              <a:ext uri="{FF2B5EF4-FFF2-40B4-BE49-F238E27FC236}">
                <a16:creationId xmlns:a16="http://schemas.microsoft.com/office/drawing/2014/main" id="{926568FB-2955-4BA7-86DB-291A94EAB340}"/>
              </a:ext>
            </a:extLst>
          </p:cNvPr>
          <p:cNvPicPr>
            <a:picLocks noChangeAspect="1"/>
          </p:cNvPicPr>
          <p:nvPr/>
        </p:nvPicPr>
        <p:blipFill>
          <a:blip r:embed="rId2"/>
          <a:stretch>
            <a:fillRect/>
          </a:stretch>
        </p:blipFill>
        <p:spPr>
          <a:xfrm>
            <a:off x="3571203" y="4474735"/>
            <a:ext cx="5039397" cy="1674630"/>
          </a:xfrm>
          <a:prstGeom prst="rect">
            <a:avLst/>
          </a:prstGeom>
        </p:spPr>
      </p:pic>
      <p:sp>
        <p:nvSpPr>
          <p:cNvPr id="7" name="TextBox 6">
            <a:extLst>
              <a:ext uri="{FF2B5EF4-FFF2-40B4-BE49-F238E27FC236}">
                <a16:creationId xmlns:a16="http://schemas.microsoft.com/office/drawing/2014/main" id="{7A9C926E-7172-4972-8A7E-DEE6DC7955C7}"/>
              </a:ext>
            </a:extLst>
          </p:cNvPr>
          <p:cNvSpPr txBox="1"/>
          <p:nvPr/>
        </p:nvSpPr>
        <p:spPr>
          <a:xfrm>
            <a:off x="257045" y="1859283"/>
            <a:ext cx="11667711" cy="2554545"/>
          </a:xfrm>
          <a:prstGeom prst="rect">
            <a:avLst/>
          </a:prstGeom>
          <a:noFill/>
        </p:spPr>
        <p:txBody>
          <a:bodyPr wrap="square">
            <a:spAutoFit/>
          </a:bodyPr>
          <a:lstStyle/>
          <a:p>
            <a:pPr marL="777240"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insert data into the table, you can use the execute() method with an INSERT statement. </a:t>
            </a:r>
          </a:p>
          <a:p>
            <a:pPr marL="777240" algn="just"/>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777240"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To retrieve data from the table, you can use the SELECT statement.</a:t>
            </a:r>
          </a:p>
          <a:p>
            <a:pPr marL="777240" algn="just"/>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777240"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You can also use other SQL commands such as UPDATE and DELETE to modify data in the table.</a:t>
            </a:r>
          </a:p>
          <a:p>
            <a:pPr marL="777240" algn="just"/>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777240" algn="just"/>
            <a:r>
              <a:rPr lang="en-US" sz="1600" dirty="0">
                <a:effectLst/>
                <a:latin typeface="Times New Roman" panose="02020603050405020304" pitchFamily="18" charset="0"/>
                <a:ea typeface="Calibri" panose="020F0502020204030204" pitchFamily="34" charset="0"/>
                <a:cs typeface="Times New Roman" panose="02020603050405020304" pitchFamily="18" charset="0"/>
              </a:rPr>
              <a:t>Once you have finished working with the database, it is important to close the connection to the database using the close() method.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777240" algn="just">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In summary, SQLite3 is a powerful and easy-to-use database management system that is built into Python. It provides a simple way to store and retrieve data in a structured manner and supports a wide range of SQL commands. SQLite3 is widely used in a variety of Python applications, from small desktop applications to large-scale web applications.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descr="A picture containing text&#10;&#10;Description automatically generated">
            <a:extLst>
              <a:ext uri="{FF2B5EF4-FFF2-40B4-BE49-F238E27FC236}">
                <a16:creationId xmlns:a16="http://schemas.microsoft.com/office/drawing/2014/main" id="{A53D48AC-B9A3-403D-9198-030EF3BC58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8" y="426680"/>
            <a:ext cx="2160000" cy="1225618"/>
          </a:xfrm>
          <a:prstGeom prst="rect">
            <a:avLst/>
          </a:prstGeom>
        </p:spPr>
      </p:pic>
    </p:spTree>
    <p:extLst>
      <p:ext uri="{BB962C8B-B14F-4D97-AF65-F5344CB8AC3E}">
        <p14:creationId xmlns:p14="http://schemas.microsoft.com/office/powerpoint/2010/main" val="749210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text, indoor, shelf, screenshot&#10;&#10;Description automatically generated">
            <a:extLst>
              <a:ext uri="{FF2B5EF4-FFF2-40B4-BE49-F238E27FC236}">
                <a16:creationId xmlns:a16="http://schemas.microsoft.com/office/drawing/2014/main" id="{27308675-9700-470A-9795-10EE4FD81B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278" y="2350393"/>
            <a:ext cx="7258522" cy="4080926"/>
          </a:xfrm>
          <a:prstGeom prst="rect">
            <a:avLst/>
          </a:prstGeom>
        </p:spPr>
      </p:pic>
      <p:sp>
        <p:nvSpPr>
          <p:cNvPr id="4" name="Slide Number Placeholder 3">
            <a:extLst>
              <a:ext uri="{FF2B5EF4-FFF2-40B4-BE49-F238E27FC236}">
                <a16:creationId xmlns:a16="http://schemas.microsoft.com/office/drawing/2014/main" id="{78700139-A2CB-4805-8FE9-232DC0A5C621}"/>
              </a:ext>
            </a:extLst>
          </p:cNvPr>
          <p:cNvSpPr>
            <a:spLocks noGrp="1"/>
          </p:cNvSpPr>
          <p:nvPr>
            <p:ph type="sldNum" sz="quarter" idx="12"/>
          </p:nvPr>
        </p:nvSpPr>
        <p:spPr/>
        <p:txBody>
          <a:bodyPr/>
          <a:lstStyle/>
          <a:p>
            <a:fld id="{5B030B8D-E765-4C63-AE55-742869199B43}" type="slidenum">
              <a:rPr lang="en-US" smtClean="0"/>
              <a:t>9</a:t>
            </a:fld>
            <a:endParaRPr lang="en-US"/>
          </a:p>
        </p:txBody>
      </p:sp>
      <p:sp>
        <p:nvSpPr>
          <p:cNvPr id="6" name="TextBox 5">
            <a:extLst>
              <a:ext uri="{FF2B5EF4-FFF2-40B4-BE49-F238E27FC236}">
                <a16:creationId xmlns:a16="http://schemas.microsoft.com/office/drawing/2014/main" id="{84EA42E8-6165-4E4E-AE22-1722CFE83604}"/>
              </a:ext>
            </a:extLst>
          </p:cNvPr>
          <p:cNvSpPr txBox="1"/>
          <p:nvPr/>
        </p:nvSpPr>
        <p:spPr>
          <a:xfrm>
            <a:off x="0" y="1690639"/>
            <a:ext cx="7712765" cy="1899494"/>
          </a:xfrm>
          <a:prstGeom prst="rect">
            <a:avLst/>
          </a:prstGeom>
          <a:noFill/>
        </p:spPr>
        <p:txBody>
          <a:bodyPr wrap="square">
            <a:spAutoFit/>
          </a:bodyPr>
          <a:lstStyle/>
          <a:p>
            <a:pPr lvl="2">
              <a:lnSpc>
                <a:spcPct val="150000"/>
              </a:lnSpc>
              <a:tabLst>
                <a:tab pos="1171575" algn="l"/>
              </a:tabLst>
            </a:pPr>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Add Books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When “Add Books” button is clicked new top window name “Adding a book to library” pops up and asks the following details.</a:t>
            </a:r>
          </a:p>
          <a:p>
            <a:pPr marL="1257300" lvl="2"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Book ID (ISBN No. of the book)</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Book Title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1257300" lvl="2" indent="-342900">
              <a:lnSpc>
                <a:spcPct val="150000"/>
              </a:lnSpc>
              <a:spcAft>
                <a:spcPts val="800"/>
              </a:spcAft>
              <a:buFont typeface="Symbol" panose="05050102010706020507" pitchFamily="18" charset="2"/>
              <a:buChar char=""/>
              <a:tabLst>
                <a:tab pos="1171575" algn="l"/>
              </a:tabLs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Author</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descr="A picture containing text&#10;&#10;Description automatically generated">
            <a:extLst>
              <a:ext uri="{FF2B5EF4-FFF2-40B4-BE49-F238E27FC236}">
                <a16:creationId xmlns:a16="http://schemas.microsoft.com/office/drawing/2014/main" id="{C7F0303A-401B-42EA-A709-EC034B7305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339" y="426681"/>
            <a:ext cx="2149319" cy="1219557"/>
          </a:xfrm>
          <a:prstGeom prst="rect">
            <a:avLst/>
          </a:prstGeom>
        </p:spPr>
      </p:pic>
    </p:spTree>
    <p:extLst>
      <p:ext uri="{BB962C8B-B14F-4D97-AF65-F5344CB8AC3E}">
        <p14:creationId xmlns:p14="http://schemas.microsoft.com/office/powerpoint/2010/main" val="3679239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1250</Words>
  <Application>Microsoft Office PowerPoint</Application>
  <PresentationFormat>Widescreen</PresentationFormat>
  <Paragraphs>110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Library Management System</vt:lpstr>
      <vt:lpstr>Library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creator>S RUSHENDRA</dc:creator>
  <cp:lastModifiedBy>S RUSHENDRA</cp:lastModifiedBy>
  <cp:revision>15</cp:revision>
  <dcterms:created xsi:type="dcterms:W3CDTF">2023-03-11T08:33:52Z</dcterms:created>
  <dcterms:modified xsi:type="dcterms:W3CDTF">2023-03-11T10:47:12Z</dcterms:modified>
</cp:coreProperties>
</file>

<file path=docProps/thumbnail.jpeg>
</file>